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059" r:id="rId1"/>
    <p:sldMasterId id="2147487115" r:id="rId2"/>
  </p:sldMasterIdLst>
  <p:notesMasterIdLst>
    <p:notesMasterId r:id="rId46"/>
  </p:notesMasterIdLst>
  <p:handoutMasterIdLst>
    <p:handoutMasterId r:id="rId47"/>
  </p:handoutMasterIdLst>
  <p:sldIdLst>
    <p:sldId id="692" r:id="rId3"/>
    <p:sldId id="665" r:id="rId4"/>
    <p:sldId id="845" r:id="rId5"/>
    <p:sldId id="883" r:id="rId6"/>
    <p:sldId id="843" r:id="rId7"/>
    <p:sldId id="746" r:id="rId8"/>
    <p:sldId id="747" r:id="rId9"/>
    <p:sldId id="702" r:id="rId10"/>
    <p:sldId id="846" r:id="rId11"/>
    <p:sldId id="694" r:id="rId12"/>
    <p:sldId id="760" r:id="rId13"/>
    <p:sldId id="847" r:id="rId14"/>
    <p:sldId id="726" r:id="rId15"/>
    <p:sldId id="851" r:id="rId16"/>
    <p:sldId id="852" r:id="rId17"/>
    <p:sldId id="849" r:id="rId18"/>
    <p:sldId id="850" r:id="rId19"/>
    <p:sldId id="844" r:id="rId20"/>
    <p:sldId id="880" r:id="rId21"/>
    <p:sldId id="881" r:id="rId22"/>
    <p:sldId id="882" r:id="rId23"/>
    <p:sldId id="868" r:id="rId24"/>
    <p:sldId id="870" r:id="rId25"/>
    <p:sldId id="854" r:id="rId26"/>
    <p:sldId id="855" r:id="rId27"/>
    <p:sldId id="856" r:id="rId28"/>
    <p:sldId id="857" r:id="rId29"/>
    <p:sldId id="858" r:id="rId30"/>
    <p:sldId id="859" r:id="rId31"/>
    <p:sldId id="860" r:id="rId32"/>
    <p:sldId id="862" r:id="rId33"/>
    <p:sldId id="863" r:id="rId34"/>
    <p:sldId id="867" r:id="rId35"/>
    <p:sldId id="864" r:id="rId36"/>
    <p:sldId id="738" r:id="rId37"/>
    <p:sldId id="739" r:id="rId38"/>
    <p:sldId id="865" r:id="rId39"/>
    <p:sldId id="866" r:id="rId40"/>
    <p:sldId id="725" r:id="rId41"/>
    <p:sldId id="876" r:id="rId42"/>
    <p:sldId id="877" r:id="rId43"/>
    <p:sldId id="878" r:id="rId44"/>
    <p:sldId id="879" r:id="rId45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  <a:srgbClr val="FF0000"/>
    <a:srgbClr val="2039F2"/>
    <a:srgbClr val="F9B691"/>
    <a:srgbClr val="FF66CC"/>
    <a:srgbClr val="FF33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8" autoAdjust="0"/>
    <p:restoredTop sz="94533" autoAdjust="0"/>
  </p:normalViewPr>
  <p:slideViewPr>
    <p:cSldViewPr>
      <p:cViewPr varScale="1">
        <p:scale>
          <a:sx n="92" d="100"/>
          <a:sy n="92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640"/>
    </p:cViewPr>
  </p:sorterViewPr>
  <p:notesViewPr>
    <p:cSldViewPr>
      <p:cViewPr varScale="1">
        <p:scale>
          <a:sx n="52" d="100"/>
          <a:sy n="52" d="100"/>
        </p:scale>
        <p:origin x="-1824" y="-102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E5C968-497C-4838-8E1B-60A6A297CC1E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28FCFD-0D88-4701-90ED-8E93289C4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615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A9AE01-9F18-498E-BE3A-A1667902B9F1}" type="datetimeFigureOut">
              <a:rPr lang="id-ID"/>
              <a:pPr>
                <a:defRPr/>
              </a:pPr>
              <a:t>26/09/2016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CD8FE8-5540-44F5-BEB1-BC0132BBC8EE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470552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51C8A-13C2-4DBF-8CB2-6E1B249F579D}" type="datetime1">
              <a:rPr lang="en-US"/>
              <a:pPr>
                <a:defRPr/>
              </a:pPr>
              <a:t>9/26/2016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67F2-36EC-45A0-AA04-3AF6AC3D37FD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3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2FF41-B881-47A6-BCE8-15F54971EFAA}" type="datetime1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89CA-1A9B-4AEA-B981-88DAC18D1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22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CE3F-D91D-43D2-B6A1-F176C1779F54}" type="datetime1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9D1F-0834-425E-8281-305C29FE4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97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7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"/>
            <a:ext cx="9144000" cy="5816367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35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4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84400" tIns="42200" rIns="84400" bIns="42200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09">
              <a:defRPr/>
            </a:pPr>
            <a:fld id="{D450A26D-96BB-436A-85E2-A9CDB9CC6251}" type="slidenum">
              <a:rPr lang="en-US" sz="1108" smtClean="0">
                <a:solidFill>
                  <a:prstClr val="black">
                    <a:tint val="75000"/>
                  </a:prstClr>
                </a:solidFill>
              </a:rPr>
              <a:pPr defTabSz="422009">
                <a:defRPr/>
              </a:pPr>
              <a:t>‹#›</a:t>
            </a:fld>
            <a:endParaRPr lang="en-US" sz="110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"/>
            <a:ext cx="9144000" cy="5816367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35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74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84400" tIns="42200" rIns="84400" bIns="42200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09">
              <a:defRPr/>
            </a:pPr>
            <a:fld id="{D450A26D-96BB-436A-85E2-A9CDB9CC6251}" type="slidenum">
              <a:rPr lang="en-US" sz="1108" smtClean="0">
                <a:solidFill>
                  <a:prstClr val="black">
                    <a:tint val="75000"/>
                  </a:prstClr>
                </a:solidFill>
              </a:rPr>
              <a:pPr defTabSz="422009">
                <a:defRPr/>
              </a:pPr>
              <a:t>‹#›</a:t>
            </a:fld>
            <a:endParaRPr lang="en-US" sz="110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"/>
            <a:ext cx="9144000" cy="5816367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35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4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84400" tIns="42200" rIns="84400" bIns="42200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09">
              <a:defRPr/>
            </a:pPr>
            <a:fld id="{D450A26D-96BB-436A-85E2-A9CDB9CC6251}" type="slidenum">
              <a:rPr lang="en-US" sz="1108" smtClean="0">
                <a:solidFill>
                  <a:prstClr val="black">
                    <a:tint val="75000"/>
                  </a:prstClr>
                </a:solidFill>
              </a:rPr>
              <a:pPr defTabSz="422009">
                <a:defRPr/>
              </a:pPr>
              <a:t>‹#›</a:t>
            </a:fld>
            <a:endParaRPr lang="en-US" sz="110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1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"/>
            <a:ext cx="9144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35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81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C45F-707A-4B89-891C-E7730212E424}" type="datetime1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13ED-D0A5-4DAD-9070-99D71DEAA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290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84400" tIns="42200" rIns="84400" bIns="42200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09">
              <a:defRPr/>
            </a:pPr>
            <a:fld id="{D450A26D-96BB-436A-85E2-A9CDB9CC6251}" type="slidenum">
              <a:rPr lang="en-US" sz="1108" smtClean="0">
                <a:solidFill>
                  <a:prstClr val="black">
                    <a:tint val="75000"/>
                  </a:prstClr>
                </a:solidFill>
              </a:rPr>
              <a:pPr defTabSz="422009">
                <a:defRPr/>
              </a:pPr>
              <a:t>‹#›</a:t>
            </a:fld>
            <a:endParaRPr lang="en-US" sz="110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7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"/>
            <a:ext cx="9144000" cy="5816367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35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84400" tIns="42200" rIns="84400" bIns="42200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09">
              <a:defRPr/>
            </a:pPr>
            <a:fld id="{D450A26D-96BB-436A-85E2-A9CDB9CC6251}" type="slidenum">
              <a:rPr lang="en-US" sz="1108" smtClean="0">
                <a:solidFill>
                  <a:prstClr val="black">
                    <a:tint val="75000"/>
                  </a:prstClr>
                </a:solidFill>
              </a:rPr>
              <a:pPr defTabSz="422009">
                <a:defRPr/>
              </a:pPr>
              <a:t>‹#›</a:t>
            </a:fld>
            <a:endParaRPr lang="en-US" sz="110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8"/>
          <p:cNvSpPr txBox="1">
            <a:spLocks/>
          </p:cNvSpPr>
          <p:nvPr userDrawn="1"/>
        </p:nvSpPr>
        <p:spPr>
          <a:xfrm>
            <a:off x="3124200" y="6579016"/>
            <a:ext cx="2895600" cy="365125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defPPr>
              <a:defRPr lang="id-ID"/>
            </a:defPPr>
            <a:lvl1pPr marL="0" algn="ctr" defTabSz="914122" rtl="0" eaLnBrk="1" latinLnBrk="0" hangingPunct="1">
              <a:defRPr sz="12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2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2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6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2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8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92" dirty="0" smtClean="0">
                <a:solidFill>
                  <a:prstClr val="white"/>
                </a:solidFill>
              </a:rPr>
              <a:t>© Kemdikbud 2015</a:t>
            </a:r>
            <a:endParaRPr lang="id-ID" sz="129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"/>
            <a:ext cx="9144000" cy="5816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35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384458" y="6004953"/>
            <a:ext cx="7274984" cy="660437"/>
            <a:chOff x="786553" y="5716911"/>
            <a:chExt cx="5434893" cy="6604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553" y="5729589"/>
              <a:ext cx="492429" cy="6079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367494" y="5716911"/>
              <a:ext cx="3853952" cy="66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12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46" b="1" dirty="0">
                  <a:solidFill>
                    <a:srgbClr val="404040"/>
                  </a:solidFill>
                  <a:latin typeface="Century Gothic"/>
                  <a:cs typeface="Century Gothic"/>
                </a:rPr>
                <a:t>Kementerian Pendidikan dan Kebudayaan </a:t>
              </a:r>
              <a:endParaRPr lang="id-ID" sz="1846" b="1" dirty="0">
                <a:solidFill>
                  <a:srgbClr val="404040"/>
                </a:solidFill>
                <a:latin typeface="Century Gothic"/>
                <a:cs typeface="Century Gothic"/>
              </a:endParaRPr>
            </a:p>
            <a:p>
              <a:pPr algn="ctr" defTabSz="91412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46" b="1" dirty="0" err="1">
                  <a:solidFill>
                    <a:srgbClr val="404040"/>
                  </a:solidFill>
                  <a:latin typeface="Century Gothic"/>
                  <a:cs typeface="Century Gothic"/>
                </a:rPr>
                <a:t>Republik</a:t>
              </a:r>
              <a:r>
                <a:rPr lang="en-US" sz="1846" b="1" dirty="0">
                  <a:solidFill>
                    <a:srgbClr val="404040"/>
                  </a:solidFill>
                  <a:latin typeface="Century Gothic"/>
                  <a:cs typeface="Century Gothic"/>
                </a:rPr>
                <a:t> Indonesia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043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22009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2009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8"/>
          <p:cNvSpPr txBox="1">
            <a:spLocks/>
          </p:cNvSpPr>
          <p:nvPr userDrawn="1"/>
        </p:nvSpPr>
        <p:spPr>
          <a:xfrm>
            <a:off x="3124200" y="6579016"/>
            <a:ext cx="2895600" cy="365125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defPPr>
              <a:defRPr lang="id-ID"/>
            </a:defPPr>
            <a:lvl1pPr marL="0" algn="ctr" defTabSz="914122" rtl="0" eaLnBrk="1" latinLnBrk="0" hangingPunct="1">
              <a:defRPr sz="12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2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2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6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2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8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92" dirty="0" smtClean="0">
                <a:solidFill>
                  <a:prstClr val="white"/>
                </a:solidFill>
              </a:rPr>
              <a:t>© Ditjen GTK 2016</a:t>
            </a:r>
            <a:endParaRPr lang="id-ID" sz="129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"/>
            <a:ext cx="9144000" cy="5816367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20" tIns="47610" rIns="95220" bIns="47610" rtlCol="0" anchor="ctr"/>
          <a:lstStyle/>
          <a:p>
            <a:pPr algn="ctr"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46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35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384458" y="6004953"/>
            <a:ext cx="7274984" cy="660437"/>
            <a:chOff x="786553" y="5716911"/>
            <a:chExt cx="5434893" cy="6604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553" y="5729589"/>
              <a:ext cx="492429" cy="60792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67494" y="5716911"/>
              <a:ext cx="3853952" cy="66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12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46" b="1" dirty="0">
                  <a:solidFill>
                    <a:srgbClr val="404040"/>
                  </a:solidFill>
                  <a:latin typeface="Century Gothic"/>
                  <a:cs typeface="Century Gothic"/>
                </a:rPr>
                <a:t>Kementerian Pendidikan dan Kebudayaan </a:t>
              </a:r>
              <a:endParaRPr lang="id-ID" sz="1846" b="1" dirty="0">
                <a:solidFill>
                  <a:srgbClr val="404040"/>
                </a:solidFill>
                <a:latin typeface="Century Gothic"/>
                <a:cs typeface="Century Gothic"/>
              </a:endParaRPr>
            </a:p>
            <a:p>
              <a:pPr algn="ctr" defTabSz="91412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46" b="1" dirty="0" err="1">
                  <a:solidFill>
                    <a:srgbClr val="404040"/>
                  </a:solidFill>
                  <a:latin typeface="Century Gothic"/>
                  <a:cs typeface="Century Gothic"/>
                </a:rPr>
                <a:t>Republik</a:t>
              </a:r>
              <a:r>
                <a:rPr lang="en-US" sz="1846" b="1" dirty="0">
                  <a:solidFill>
                    <a:srgbClr val="404040"/>
                  </a:solidFill>
                  <a:latin typeface="Century Gothic"/>
                  <a:cs typeface="Century Gothic"/>
                </a:rPr>
                <a:t> Indonesia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71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790" y="47736"/>
            <a:ext cx="909021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473" y="18825"/>
            <a:ext cx="9088615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42" tIns="42172" rIns="84342" bIns="42172"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1662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679" y="91665"/>
            <a:ext cx="8963601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2954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2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790" y="47736"/>
            <a:ext cx="909021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473" y="18825"/>
            <a:ext cx="9088615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42" tIns="42172" rIns="84342" bIns="42172"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1662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679" y="91665"/>
            <a:ext cx="8963601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2954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790" y="47736"/>
            <a:ext cx="909021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473" y="18825"/>
            <a:ext cx="9088615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42" tIns="42172" rIns="84342" bIns="42172"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1662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679" y="91665"/>
            <a:ext cx="8963601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2954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5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790" y="47736"/>
            <a:ext cx="909021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473" y="18825"/>
            <a:ext cx="9088615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42" tIns="42172" rIns="84342" bIns="42172"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1662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679" y="91665"/>
            <a:ext cx="8963601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2954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0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9B1F-0CD2-48AC-8CB0-F5E932C825D0}" type="datetime1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1EE5-0C19-4C36-A515-875A0EA4B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790" y="47736"/>
            <a:ext cx="909021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473" y="18825"/>
            <a:ext cx="9088615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42" tIns="42172" rIns="84342" bIns="42172"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1662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679" y="91665"/>
            <a:ext cx="8963601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2954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5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790" y="47736"/>
            <a:ext cx="909021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473" y="18825"/>
            <a:ext cx="9088615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42" tIns="42172" rIns="84342" bIns="42172" rtlCol="0" anchor="ctr"/>
          <a:lstStyle/>
          <a:p>
            <a:pPr algn="ctr" defTabSz="914122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1662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679" y="91665"/>
            <a:ext cx="8963601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2954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5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CE0E-B553-4736-9382-AD74059054E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1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FE04-255C-4AD0-A2E3-50BE0F430951}" type="datetime1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6CAC-FC84-4F7F-98FB-0BC3AC498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82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34AB-3402-4DF4-9E80-8AEF96DFFF20}" type="datetime1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4571-9DBF-4E71-AA80-BB87DD95D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98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0955-18D8-44C4-A261-7BC29085036F}" type="datetime1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43B5-5792-4933-889C-65EAF4F42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03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8FE9-5DD0-4766-BA3D-44398CEA047E}" type="datetime1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8CCA-53DE-48D5-9229-EB8594E82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85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96BB-3FAE-4D3D-8ADB-022CA6E2B489}" type="datetime1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50DD-56F1-4511-91B1-7003FE154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38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FA25-D7B1-48E9-9E4D-1CDD52CFD2EB}" type="datetime1">
              <a:rPr lang="en-US"/>
              <a:pPr>
                <a:defRPr/>
              </a:pPr>
              <a:t>9/26/2016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CBAA-4BC3-46D8-8000-E91B385E37C3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24C303-6639-4853-871D-1A931BCFFDAB}" type="datetime1">
              <a:rPr lang="en-US"/>
              <a:pPr>
                <a:defRPr/>
              </a:pPr>
              <a:t>9/26/2016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470F77-F9C4-45E2-B419-FA28828D2F1C}" type="slidenum">
              <a:rPr lang="en-US" altLang="en-US"/>
              <a:pPr>
                <a:defRPr/>
              </a:pPr>
              <a:t>‹#›</a:t>
            </a:fld>
            <a:endParaRPr lang="en-US" alt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04" r:id="rId1"/>
    <p:sldLayoutId id="2147487105" r:id="rId2"/>
    <p:sldLayoutId id="2147487106" r:id="rId3"/>
    <p:sldLayoutId id="2147487107" r:id="rId4"/>
    <p:sldLayoutId id="2147487108" r:id="rId5"/>
    <p:sldLayoutId id="2147487109" r:id="rId6"/>
    <p:sldLayoutId id="2147487110" r:id="rId7"/>
    <p:sldLayoutId id="2147487111" r:id="rId8"/>
    <p:sldLayoutId id="2147487112" r:id="rId9"/>
    <p:sldLayoutId id="2147487113" r:id="rId10"/>
    <p:sldLayoutId id="2147487114" r:id="rId11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103155" tIns="51577" rIns="103155" bIns="515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03155" tIns="51577" rIns="103155" bIns="5157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l">
              <a:defRPr sz="12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ctr">
              <a:defRPr sz="12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611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r">
              <a:defRPr sz="12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6111" eaLnBrk="1" fontAlgn="auto" hangingPunct="1">
              <a:spcBef>
                <a:spcPts val="0"/>
              </a:spcBef>
              <a:spcAft>
                <a:spcPts val="0"/>
              </a:spcAft>
            </a:pPr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7611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65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16" r:id="rId1"/>
    <p:sldLayoutId id="2147487117" r:id="rId2"/>
    <p:sldLayoutId id="2147487118" r:id="rId3"/>
    <p:sldLayoutId id="2147487119" r:id="rId4"/>
    <p:sldLayoutId id="2147487120" r:id="rId5"/>
    <p:sldLayoutId id="2147487121" r:id="rId6"/>
    <p:sldLayoutId id="2147487122" r:id="rId7"/>
    <p:sldLayoutId id="2147487123" r:id="rId8"/>
    <p:sldLayoutId id="2147487124" r:id="rId9"/>
    <p:sldLayoutId id="2147487125" r:id="rId10"/>
    <p:sldLayoutId id="2147487126" r:id="rId11"/>
    <p:sldLayoutId id="2147487127" r:id="rId12"/>
    <p:sldLayoutId id="2147487128" r:id="rId13"/>
    <p:sldLayoutId id="2147487129" r:id="rId14"/>
    <p:sldLayoutId id="2147487130" r:id="rId15"/>
    <p:sldLayoutId id="2147487131" r:id="rId16"/>
    <p:sldLayoutId id="2147487132" r:id="rId17"/>
    <p:sldLayoutId id="2147487133" r:id="rId18"/>
    <p:sldLayoutId id="2147487134" r:id="rId19"/>
    <p:sldLayoutId id="2147487135" r:id="rId20"/>
    <p:sldLayoutId id="2147487136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76111" rtl="0" eaLnBrk="1" latinLnBrk="0" hangingPunct="1">
        <a:spcBef>
          <a:spcPct val="0"/>
        </a:spcBef>
        <a:buNone/>
        <a:defRPr sz="46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83" indent="-357083" algn="l" defTabSz="476111" rtl="0" eaLnBrk="1" latinLnBrk="0" hangingPunct="1">
        <a:spcBef>
          <a:spcPct val="20000"/>
        </a:spcBef>
        <a:buFont typeface="Arial"/>
        <a:buChar char="•"/>
        <a:defRPr sz="3323" kern="1200">
          <a:solidFill>
            <a:schemeClr val="tx1"/>
          </a:solidFill>
          <a:latin typeface="+mn-lt"/>
          <a:ea typeface="+mn-ea"/>
          <a:cs typeface="+mn-cs"/>
        </a:defRPr>
      </a:lvl1pPr>
      <a:lvl2pPr marL="773680" indent="-297569" algn="l" defTabSz="476111" rtl="0" eaLnBrk="1" latinLnBrk="0" hangingPunct="1">
        <a:spcBef>
          <a:spcPct val="20000"/>
        </a:spcBef>
        <a:buFont typeface="Arial"/>
        <a:buChar char="–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190277" indent="-238055" algn="l" defTabSz="476111" rtl="0" eaLnBrk="1" latinLnBrk="0" hangingPunct="1">
        <a:spcBef>
          <a:spcPct val="20000"/>
        </a:spcBef>
        <a:buFont typeface="Arial"/>
        <a:buChar char="•"/>
        <a:defRPr sz="2492" kern="1200">
          <a:solidFill>
            <a:schemeClr val="tx1"/>
          </a:solidFill>
          <a:latin typeface="+mn-lt"/>
          <a:ea typeface="+mn-ea"/>
          <a:cs typeface="+mn-cs"/>
        </a:defRPr>
      </a:lvl3pPr>
      <a:lvl4pPr marL="1666388" indent="-238055" algn="l" defTabSz="476111" rtl="0" eaLnBrk="1" latinLnBrk="0" hangingPunct="1">
        <a:spcBef>
          <a:spcPct val="20000"/>
        </a:spcBef>
        <a:buFont typeface="Arial"/>
        <a:buChar char="–"/>
        <a:defRPr sz="2123" kern="1200">
          <a:solidFill>
            <a:schemeClr val="tx1"/>
          </a:solidFill>
          <a:latin typeface="+mn-lt"/>
          <a:ea typeface="+mn-ea"/>
          <a:cs typeface="+mn-cs"/>
        </a:defRPr>
      </a:lvl4pPr>
      <a:lvl5pPr marL="2142498" indent="-238055" algn="l" defTabSz="476111" rtl="0" eaLnBrk="1" latinLnBrk="0" hangingPunct="1">
        <a:spcBef>
          <a:spcPct val="20000"/>
        </a:spcBef>
        <a:buFont typeface="Arial"/>
        <a:buChar char="»"/>
        <a:defRPr sz="2123" kern="1200">
          <a:solidFill>
            <a:schemeClr val="tx1"/>
          </a:solidFill>
          <a:latin typeface="+mn-lt"/>
          <a:ea typeface="+mn-ea"/>
          <a:cs typeface="+mn-cs"/>
        </a:defRPr>
      </a:lvl5pPr>
      <a:lvl6pPr marL="2618609" indent="-238055" algn="l" defTabSz="476111" rtl="0" eaLnBrk="1" latinLnBrk="0" hangingPunct="1">
        <a:spcBef>
          <a:spcPct val="20000"/>
        </a:spcBef>
        <a:buFont typeface="Arial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6pPr>
      <a:lvl7pPr marL="3094720" indent="-238055" algn="l" defTabSz="476111" rtl="0" eaLnBrk="1" latinLnBrk="0" hangingPunct="1">
        <a:spcBef>
          <a:spcPct val="20000"/>
        </a:spcBef>
        <a:buFont typeface="Arial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7pPr>
      <a:lvl8pPr marL="3570830" indent="-238055" algn="l" defTabSz="476111" rtl="0" eaLnBrk="1" latinLnBrk="0" hangingPunct="1">
        <a:spcBef>
          <a:spcPct val="20000"/>
        </a:spcBef>
        <a:buFont typeface="Arial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8pPr>
      <a:lvl9pPr marL="4046941" indent="-238055" algn="l" defTabSz="476111" rtl="0" eaLnBrk="1" latinLnBrk="0" hangingPunct="1">
        <a:spcBef>
          <a:spcPct val="20000"/>
        </a:spcBef>
        <a:buFont typeface="Arial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6111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1pPr>
      <a:lvl2pPr marL="476111" algn="l" defTabSz="476111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2pPr>
      <a:lvl3pPr marL="952221" algn="l" defTabSz="476111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28332" algn="l" defTabSz="476111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904442" algn="l" defTabSz="476111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80553" algn="l" defTabSz="476111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856663" algn="l" defTabSz="476111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332774" algn="l" defTabSz="476111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808884" algn="l" defTabSz="476111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438" y="260350"/>
            <a:ext cx="8766175" cy="6215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5363" name="Title 3"/>
          <p:cNvSpPr>
            <a:spLocks noGrp="1"/>
          </p:cNvSpPr>
          <p:nvPr>
            <p:ph type="ctrTitle"/>
          </p:nvPr>
        </p:nvSpPr>
        <p:spPr>
          <a:xfrm>
            <a:off x="594605" y="2061270"/>
            <a:ext cx="7992889" cy="1950715"/>
          </a:xfrm>
          <a:solidFill>
            <a:schemeClr val="accent1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alt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SERTIFIKASI GURU </a:t>
            </a:r>
            <a:br>
              <a:rPr lang="id-ID" alt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id-ID" alt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TAHUN 2016</a:t>
            </a:r>
            <a:br>
              <a:rPr lang="id-ID" alt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id-ID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Bahan Penyegaran Instruktur</a:t>
            </a:r>
            <a:r>
              <a:rPr lang="id-ID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id-ID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d-ID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endidikan</a:t>
            </a:r>
            <a:r>
              <a:rPr lang="en-US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Dan </a:t>
            </a:r>
            <a:r>
              <a:rPr lang="id-ID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atihan</a:t>
            </a:r>
            <a:r>
              <a:rPr lang="en-US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d-ID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rofesi</a:t>
            </a:r>
            <a:r>
              <a:rPr lang="en-US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d-ID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uru</a:t>
            </a:r>
            <a:endParaRPr lang="id-ID" alt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18882" y="4772609"/>
            <a:ext cx="870426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Direktorat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J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enderal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embelajaran dan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K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emahasiswaan</a:t>
            </a:r>
          </a:p>
          <a:p>
            <a:pPr algn="ctr" eaLnBrk="1" hangingPunct="1">
              <a:spcAft>
                <a:spcPts val="400"/>
              </a:spcAft>
            </a:pP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Kementerian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iset,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eknologi, dan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endidikan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</a:t>
            </a:r>
            <a:r>
              <a:rPr lang="id-ID" altLang="en-US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inggi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&amp;</a:t>
            </a:r>
            <a:endParaRPr lang="id-ID" altLang="en-US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Aft>
                <a:spcPts val="400"/>
              </a:spcAft>
            </a:pP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Direktorat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J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enderal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G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uru dan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enaga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K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ependidikan</a:t>
            </a:r>
          </a:p>
          <a:p>
            <a:pPr algn="ctr" eaLnBrk="1" hangingPunct="1">
              <a:spcAft>
                <a:spcPts val="400"/>
              </a:spcAft>
            </a:pP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Kementerian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endidikan dan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K</a:t>
            </a: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ebudayaan</a:t>
            </a:r>
          </a:p>
          <a:p>
            <a:pPr algn="ctr" eaLnBrk="1" hangingPunct="1">
              <a:spcAft>
                <a:spcPts val="400"/>
              </a:spcAft>
            </a:pPr>
            <a:r>
              <a:rPr lang="id-ID" alt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2016</a:t>
            </a:r>
          </a:p>
        </p:txBody>
      </p:sp>
      <p:pic>
        <p:nvPicPr>
          <p:cNvPr id="15365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1638"/>
            <a:ext cx="1377950" cy="137160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 descr="Hasil gambar untuk logo kemenristek dik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87350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606" y="4077072"/>
            <a:ext cx="7992888" cy="72008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Hasil gambar untuk lulus sarj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13477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Object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b="-307"/>
          <a:stretch>
            <a:fillRect/>
          </a:stretch>
        </p:blipFill>
        <p:spPr bwMode="auto">
          <a:xfrm>
            <a:off x="427038" y="1500188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7450" y="1196752"/>
            <a:ext cx="8626549" cy="72008"/>
          </a:xfrm>
          <a:prstGeom prst="rect">
            <a:avLst/>
          </a:prstGeom>
          <a:solidFill>
            <a:srgbClr val="000066"/>
          </a:solidFill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9" name="Title 1"/>
          <p:cNvSpPr>
            <a:spLocks/>
          </p:cNvSpPr>
          <p:nvPr/>
        </p:nvSpPr>
        <p:spPr bwMode="auto">
          <a:xfrm>
            <a:off x="323850" y="169863"/>
            <a:ext cx="8247063" cy="9159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d-ID" altLang="en-US" sz="3200" b="1" dirty="0">
                <a:latin typeface="+mn-lt"/>
              </a:rPr>
              <a:t>Alur Pelaksanaan </a:t>
            </a:r>
            <a:endParaRPr lang="en-US" altLang="en-US" sz="3200" b="1" dirty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en-US" sz="4000" b="1" dirty="0">
                <a:latin typeface="Arial Rounded MT Bold" panose="020F0704030504030204" pitchFamily="34" charset="0"/>
              </a:rPr>
              <a:t>Sertifikasi Guru melalui PLPG </a:t>
            </a:r>
            <a:endParaRPr lang="en-US" alt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100" y="1512888"/>
            <a:ext cx="2265363" cy="345757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561" name="Group 2"/>
          <p:cNvGrpSpPr>
            <a:grpSpLocks/>
          </p:cNvGrpSpPr>
          <p:nvPr/>
        </p:nvGrpSpPr>
        <p:grpSpPr bwMode="auto">
          <a:xfrm>
            <a:off x="4613275" y="1557338"/>
            <a:ext cx="4206875" cy="1773237"/>
            <a:chOff x="4829175" y="1557338"/>
            <a:chExt cx="4206875" cy="1773237"/>
          </a:xfrm>
        </p:grpSpPr>
        <p:pic>
          <p:nvPicPr>
            <p:cNvPr id="2356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175" y="1557338"/>
              <a:ext cx="4206875" cy="154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813" y="3041650"/>
              <a:ext cx="979487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5" name="TextBox 10"/>
          <p:cNvSpPr txBox="1">
            <a:spLocks noChangeArrowheads="1"/>
          </p:cNvSpPr>
          <p:nvPr/>
        </p:nvSpPr>
        <p:spPr bwMode="auto">
          <a:xfrm>
            <a:off x="427038" y="4330700"/>
            <a:ext cx="1643062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d-ID" altLang="en-US" sz="1600" smtClean="0"/>
              <a:t>Permendikbud No. 29 Th 2016</a:t>
            </a:r>
          </a:p>
        </p:txBody>
      </p:sp>
      <p:sp>
        <p:nvSpPr>
          <p:cNvPr id="23566" name="TextBox 11"/>
          <p:cNvSpPr txBox="1">
            <a:spLocks noChangeArrowheads="1"/>
          </p:cNvSpPr>
          <p:nvPr/>
        </p:nvSpPr>
        <p:spPr bwMode="auto">
          <a:xfrm>
            <a:off x="2284413" y="6162675"/>
            <a:ext cx="3357562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d-ID" altLang="en-US" sz="1600" smtClean="0"/>
              <a:t>Kepmenristekdikti No. 296 Th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750" y="1916113"/>
          <a:ext cx="8064500" cy="43703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71506"/>
                <a:gridCol w="2948048"/>
                <a:gridCol w="4344946"/>
              </a:tblGrid>
              <a:tr h="396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000" dirty="0" smtClean="0"/>
                        <a:t>No</a:t>
                      </a:r>
                      <a:endParaRPr lang="id-ID" sz="16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000" dirty="0" smtClean="0"/>
                        <a:t>Kondisi akhir PLPG</a:t>
                      </a:r>
                      <a:endParaRPr lang="id-ID" sz="20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000" dirty="0" smtClean="0"/>
                        <a:t>Tindak Lanjut</a:t>
                      </a:r>
                      <a:endParaRPr lang="id-ID" sz="2000" dirty="0"/>
                    </a:p>
                  </a:txBody>
                  <a:tcPr marL="91444" marR="91444" marT="45730" marB="45730"/>
                </a:tc>
              </a:tr>
              <a:tr h="74269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UKG 2015 ≥ 80</a:t>
                      </a:r>
                    </a:p>
                    <a:p>
                      <a:r>
                        <a:rPr lang="id-ID" sz="2000" dirty="0" smtClean="0"/>
                        <a:t>PLPG </a:t>
                      </a:r>
                      <a:r>
                        <a:rPr lang="id-ID" sz="2000" dirty="0" smtClean="0">
                          <a:sym typeface="Wingdings" panose="05000000000000000000" pitchFamily="2" charset="2"/>
                        </a:rPr>
                        <a:t> minimal“BAIK”</a:t>
                      </a:r>
                      <a:endParaRPr lang="id-ID" sz="2000" dirty="0" smtClean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Tidak perlu UKG/UTN, Langsung mendapat</a:t>
                      </a:r>
                      <a:r>
                        <a:rPr lang="id-ID" sz="2000" baseline="0" dirty="0" smtClean="0"/>
                        <a:t> Sertifikat Pendidik</a:t>
                      </a:r>
                      <a:endParaRPr lang="id-ID" sz="2000" dirty="0"/>
                    </a:p>
                  </a:txBody>
                  <a:tcPr marL="91444" marR="91444" marT="45730" marB="45730"/>
                </a:tc>
              </a:tr>
              <a:tr h="131071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2</a:t>
                      </a:r>
                      <a:endParaRPr lang="id-ID" sz="20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PLPG </a:t>
                      </a:r>
                      <a:r>
                        <a:rPr lang="id-ID" sz="2000" dirty="0" smtClean="0">
                          <a:sym typeface="Wingdings" panose="05000000000000000000" pitchFamily="2" charset="2"/>
                        </a:rPr>
                        <a:t> minimal“BAIK”</a:t>
                      </a:r>
                      <a:endParaRPr lang="id-ID" sz="2000" dirty="0" smtClean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UKG/UTN ≥ 80 </a:t>
                      </a:r>
                      <a:r>
                        <a:rPr lang="id-ID" sz="2000" dirty="0" smtClean="0">
                          <a:sym typeface="Wingdings" panose="05000000000000000000" pitchFamily="2" charset="2"/>
                        </a:rPr>
                        <a:t> Lulus (Sertifikat)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UKG/UTN &lt; 80 </a:t>
                      </a:r>
                      <a:r>
                        <a:rPr lang="id-ID" sz="2000" dirty="0" smtClean="0">
                          <a:sym typeface="Wingdings" panose="05000000000000000000" pitchFamily="2" charset="2"/>
                        </a:rPr>
                        <a:t> Tidak Lulus, mengulang UKG/UTN 4 kali dalam 2 tahun terhitung</a:t>
                      </a:r>
                      <a:r>
                        <a:rPr lang="id-ID" sz="2000" baseline="0" dirty="0" smtClean="0">
                          <a:sym typeface="Wingdings" panose="05000000000000000000" pitchFamily="2" charset="2"/>
                        </a:rPr>
                        <a:t> mulai tahun depan</a:t>
                      </a:r>
                      <a:endParaRPr lang="id-ID" sz="2000" dirty="0" smtClean="0"/>
                    </a:p>
                  </a:txBody>
                  <a:tcPr marL="91444" marR="91444" marT="45730" marB="45730"/>
                </a:tc>
              </a:tr>
              <a:tr h="1920671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3</a:t>
                      </a:r>
                      <a:endParaRPr lang="id-ID" sz="20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PLPG </a:t>
                      </a:r>
                      <a:r>
                        <a:rPr lang="id-ID" sz="2000" dirty="0" smtClean="0">
                          <a:sym typeface="Wingdings" panose="05000000000000000000" pitchFamily="2" charset="2"/>
                        </a:rPr>
                        <a:t> Belum mencapai “BAIK”</a:t>
                      </a:r>
                      <a:endParaRPr lang="id-ID" sz="2000" dirty="0" smtClean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Belum Boleh UKG/UTN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2 kali kesempatan mengulang Ujian akhir PLPG pd tahun berjalan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Jika</a:t>
                      </a:r>
                      <a:r>
                        <a:rPr lang="id-ID" sz="2000" baseline="0" dirty="0" smtClean="0"/>
                        <a:t> belum lulus, diberi 4 kali kesempatan mengulang dlm 2 tahun pada tahun berikutnya </a:t>
                      </a:r>
                      <a:endParaRPr lang="id-ID" sz="2000" dirty="0" smtClean="0"/>
                    </a:p>
                  </a:txBody>
                  <a:tcPr marL="91444" marR="91444" marT="45730" marB="45730"/>
                </a:tc>
              </a:tr>
            </a:tbl>
          </a:graphicData>
        </a:graphic>
      </p:graphicFrame>
      <p:sp>
        <p:nvSpPr>
          <p:cNvPr id="24600" name="TextBox 2"/>
          <p:cNvSpPr txBox="1">
            <a:spLocks noChangeArrowheads="1"/>
          </p:cNvSpPr>
          <p:nvPr/>
        </p:nvSpPr>
        <p:spPr bwMode="auto">
          <a:xfrm>
            <a:off x="403225" y="1441450"/>
            <a:ext cx="2297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/>
              <a:t>RINGKASAN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17450" y="1196752"/>
            <a:ext cx="8626549" cy="72008"/>
          </a:xfrm>
          <a:prstGeom prst="rect">
            <a:avLst/>
          </a:prstGeom>
          <a:solidFill>
            <a:srgbClr val="000066"/>
          </a:solidFill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04" name="Title 1"/>
          <p:cNvSpPr>
            <a:spLocks/>
          </p:cNvSpPr>
          <p:nvPr/>
        </p:nvSpPr>
        <p:spPr bwMode="auto">
          <a:xfrm>
            <a:off x="323850" y="169863"/>
            <a:ext cx="8247063" cy="9159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d-ID" altLang="en-US" sz="3200" b="1">
                <a:latin typeface="Lucida Calligraphy" panose="03010101010101010101" pitchFamily="66" charset="0"/>
              </a:rPr>
              <a:t>Alur Pelaksanaan </a:t>
            </a:r>
            <a:endParaRPr lang="en-US" altLang="en-US" sz="3200" b="1">
              <a:latin typeface="Lucida Calligraphy" panose="03010101010101010101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en-US" sz="4000" b="1">
                <a:latin typeface="Arial Rounded MT Bold" panose="020F0704030504030204" pitchFamily="34" charset="0"/>
              </a:rPr>
              <a:t>Sertifikasi Guru melalui PLPG </a:t>
            </a:r>
            <a:endParaRPr lang="en-US" altLang="en-US" sz="4000" b="1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0225" y="2132856"/>
            <a:ext cx="8146231" cy="2016224"/>
          </a:xfrm>
          <a:prstGeom prst="roundRect">
            <a:avLst/>
          </a:prstGeom>
          <a:solidFill>
            <a:srgbClr val="000066"/>
          </a:solidFill>
          <a:effectLst>
            <a:outerShdw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PENYELENGGARAAN SERTIFIKASI GURU MELALUI PLPG</a:t>
            </a:r>
            <a:endParaRPr lang="en-US" sz="28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7544" y="1340768"/>
            <a:ext cx="1466850" cy="822782"/>
          </a:xfrm>
          <a:prstGeom prst="ellipse">
            <a:avLst/>
          </a:prstGeom>
          <a:solidFill>
            <a:srgbClr val="000066"/>
          </a:solidFill>
          <a:effectLst>
            <a:glow rad="101600">
              <a:schemeClr val="bg1">
                <a:alpha val="60000"/>
              </a:schemeClr>
            </a:glow>
            <a:outerShdw blurRad="165100" dir="8640000" algn="ctr" rotWithShape="0">
              <a:schemeClr val="bg1">
                <a:alpha val="68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Maiandra GD" panose="020E0502030308020204" pitchFamily="34" charset="0"/>
              </a:rPr>
              <a:t>III</a:t>
            </a:r>
            <a:endParaRPr lang="en-US" sz="2800" b="1" dirty="0">
              <a:latin typeface="Maiandra GD" panose="020E0502030308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57150">
            <a:solidFill>
              <a:srgbClr val="00006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83568" y="476672"/>
            <a:ext cx="7920880" cy="79216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0" name="Title 2"/>
          <p:cNvSpPr>
            <a:spLocks noGrp="1"/>
          </p:cNvSpPr>
          <p:nvPr>
            <p:ph type="title"/>
          </p:nvPr>
        </p:nvSpPr>
        <p:spPr>
          <a:xfrm>
            <a:off x="827088" y="476250"/>
            <a:ext cx="7632700" cy="804863"/>
          </a:xfrm>
        </p:spPr>
        <p:txBody>
          <a:bodyPr/>
          <a:lstStyle/>
          <a:p>
            <a:pPr algn="ctr" eaLnBrk="1" hangingPunct="1"/>
            <a:r>
              <a:rPr lang="id-ID" altLang="en-US" sz="40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LPTK PENYELENGGARA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6013" y="2205038"/>
            <a:ext cx="7056437" cy="38147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id-ID" sz="3200" dirty="0"/>
              <a:t>LPTK Rayon</a:t>
            </a:r>
            <a:r>
              <a:rPr lang="en-AU" sz="3200" dirty="0"/>
              <a:t>/</a:t>
            </a:r>
            <a:r>
              <a:rPr lang="en-AU" sz="3200" dirty="0" err="1"/>
              <a:t>Subrayon</a:t>
            </a:r>
            <a:r>
              <a:rPr lang="id-ID" sz="3200" dirty="0"/>
              <a:t> dapat melaksanakan PLPG apabila </a:t>
            </a:r>
            <a:r>
              <a:rPr lang="id-ID" sz="4000" b="1" dirty="0"/>
              <a:t>memiliki</a:t>
            </a:r>
            <a:r>
              <a:rPr lang="id-ID" sz="3200" dirty="0"/>
              <a:t>:</a:t>
            </a:r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id-ID" sz="3200" b="1" dirty="0"/>
              <a:t>pro</a:t>
            </a:r>
            <a:r>
              <a:rPr lang="en-AU" sz="3200" b="1" dirty="0"/>
              <a:t>gram </a:t>
            </a:r>
            <a:r>
              <a:rPr lang="en-AU" sz="3200" b="1" dirty="0" err="1"/>
              <a:t>studi</a:t>
            </a:r>
            <a:r>
              <a:rPr lang="en-AU" sz="3200" b="1" dirty="0"/>
              <a:t> </a:t>
            </a:r>
            <a:r>
              <a:rPr lang="id-ID" sz="3200" b="1" dirty="0"/>
              <a:t>yang relevan </a:t>
            </a:r>
            <a:r>
              <a:rPr lang="id-ID" sz="3200" dirty="0"/>
              <a:t>dengan mata </a:t>
            </a:r>
            <a:r>
              <a:rPr lang="id-ID" sz="3200" dirty="0" smtClean="0"/>
              <a:t>pelajaran </a:t>
            </a:r>
            <a:endParaRPr lang="id-ID" sz="3200" dirty="0"/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id-ID" sz="3200"/>
              <a:t>minimal </a:t>
            </a:r>
            <a:r>
              <a:rPr lang="id-ID" sz="3200" b="1" smtClean="0"/>
              <a:t>4 </a:t>
            </a:r>
            <a:r>
              <a:rPr lang="id-ID" sz="3200" b="1" dirty="0"/>
              <a:t>orang instruktur </a:t>
            </a:r>
            <a:r>
              <a:rPr lang="id-ID" sz="3200" dirty="0"/>
              <a:t>yang ber-</a:t>
            </a:r>
            <a:r>
              <a:rPr lang="id-ID" sz="3200" b="1" dirty="0"/>
              <a:t>NRI</a:t>
            </a:r>
            <a:r>
              <a:rPr lang="id-ID" sz="3200" dirty="0"/>
              <a:t> PLPG </a:t>
            </a:r>
            <a:r>
              <a:rPr lang="id-ID" sz="3200" dirty="0" smtClean="0"/>
              <a:t>relevan</a:t>
            </a:r>
            <a:r>
              <a:rPr lang="id-ID" sz="4000" dirty="0" smtClean="0"/>
              <a:t> </a:t>
            </a:r>
            <a:r>
              <a:rPr lang="id-ID" sz="3200" dirty="0" smtClean="0"/>
              <a:t>yang ditetapkan oleh Ditjen Belmawa  </a:t>
            </a:r>
            <a:r>
              <a:rPr lang="id-ID" sz="3200" smtClean="0"/>
              <a:t>Kemristekdikti.</a:t>
            </a:r>
            <a:endParaRPr lang="id-ID" sz="40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83568" y="1628800"/>
            <a:ext cx="7920880" cy="4752528"/>
          </a:xfrm>
          <a:prstGeom prst="roundRect">
            <a:avLst/>
          </a:prstGeom>
          <a:noFill/>
          <a:ln w="57150">
            <a:solidFill>
              <a:srgbClr val="0000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57150">
            <a:solidFill>
              <a:srgbClr val="00006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83568" y="476672"/>
            <a:ext cx="7920880" cy="79216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4" name="Title 2"/>
          <p:cNvSpPr>
            <a:spLocks noGrp="1"/>
          </p:cNvSpPr>
          <p:nvPr>
            <p:ph type="title"/>
          </p:nvPr>
        </p:nvSpPr>
        <p:spPr>
          <a:xfrm>
            <a:off x="827088" y="476250"/>
            <a:ext cx="7632700" cy="804863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INSTRUKTUR</a:t>
            </a:r>
            <a:endParaRPr lang="id-ID" altLang="en-US" sz="400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6013" y="1844675"/>
            <a:ext cx="7272337" cy="33131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id-ID" sz="3200" b="1"/>
              <a:t>Syarat: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b="1" smtClean="0"/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id-ID" sz="3200" b="1" smtClean="0"/>
              <a:t>Dosen </a:t>
            </a:r>
            <a:r>
              <a:rPr lang="id-ID" sz="3200" b="1"/>
              <a:t>tetap </a:t>
            </a:r>
            <a:r>
              <a:rPr lang="id-ID" sz="3200"/>
              <a:t>pada LPTK Rayon</a:t>
            </a:r>
            <a:r>
              <a:rPr lang="en-AU" sz="3200"/>
              <a:t>, Subrayon</a:t>
            </a:r>
            <a:r>
              <a:rPr lang="id-ID" sz="3200"/>
              <a:t>,</a:t>
            </a:r>
            <a:r>
              <a:rPr lang="en-AU" sz="3200"/>
              <a:t> LPTK </a:t>
            </a:r>
            <a:r>
              <a:rPr lang="id-ID" sz="3200"/>
              <a:t>mitra, dan PT pendukung. </a:t>
            </a:r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id-ID" sz="3200"/>
              <a:t>Memiliki </a:t>
            </a:r>
            <a:r>
              <a:rPr lang="id-ID" sz="3200" b="1" smtClean="0"/>
              <a:t>NIDN/NIDK</a:t>
            </a:r>
            <a:endParaRPr lang="en-US" sz="3200" b="1" smtClean="0"/>
          </a:p>
        </p:txBody>
      </p:sp>
      <p:sp>
        <p:nvSpPr>
          <p:cNvPr id="7" name="Rounded Rectangle 6"/>
          <p:cNvSpPr/>
          <p:nvPr/>
        </p:nvSpPr>
        <p:spPr>
          <a:xfrm>
            <a:off x="683568" y="1628800"/>
            <a:ext cx="7920880" cy="4752528"/>
          </a:xfrm>
          <a:prstGeom prst="roundRect">
            <a:avLst/>
          </a:prstGeom>
          <a:noFill/>
          <a:ln w="57150">
            <a:solidFill>
              <a:srgbClr val="0000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TextBox 2"/>
          <p:cNvSpPr txBox="1">
            <a:spLocks noChangeArrowheads="1"/>
          </p:cNvSpPr>
          <p:nvPr/>
        </p:nvSpPr>
        <p:spPr bwMode="auto">
          <a:xfrm>
            <a:off x="7164388" y="59499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i="1"/>
              <a:t>Lanjut…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57150">
            <a:solidFill>
              <a:srgbClr val="00006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83568" y="476672"/>
            <a:ext cx="7920880" cy="79216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Title 2"/>
          <p:cNvSpPr>
            <a:spLocks noGrp="1"/>
          </p:cNvSpPr>
          <p:nvPr>
            <p:ph type="title"/>
          </p:nvPr>
        </p:nvSpPr>
        <p:spPr>
          <a:xfrm>
            <a:off x="827088" y="476250"/>
            <a:ext cx="7632700" cy="804863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INSTRUKTUR</a:t>
            </a:r>
            <a:endParaRPr lang="id-ID" altLang="en-US" sz="400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6013" y="1844675"/>
            <a:ext cx="7272337" cy="43211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id-ID" sz="3200" b="1"/>
              <a:t>Syarat: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smtClean="0"/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id-ID" sz="3200" smtClean="0"/>
              <a:t>Kualifikasi </a:t>
            </a:r>
            <a:r>
              <a:rPr lang="id-ID" sz="3200"/>
              <a:t>akademik </a:t>
            </a:r>
            <a:r>
              <a:rPr lang="id-ID" sz="3200" b="1"/>
              <a:t>minimal S2</a:t>
            </a:r>
            <a:r>
              <a:rPr lang="id-ID" sz="3200"/>
              <a:t>, sekurang kurangnya salah satu jenjang (S1/S2 </a:t>
            </a:r>
            <a:r>
              <a:rPr lang="id-ID" sz="3200" b="1"/>
              <a:t>bidang kependidikan</a:t>
            </a:r>
            <a:r>
              <a:rPr lang="id-ID" sz="3200"/>
              <a:t>), jika semua S1, S2 dan S3 non kependidikan harus memiliki sertifikat AA atau Pekerti.</a:t>
            </a:r>
            <a:endParaRPr lang="id-ID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83568" y="1628800"/>
            <a:ext cx="7920880" cy="4752528"/>
          </a:xfrm>
          <a:prstGeom prst="roundRect">
            <a:avLst/>
          </a:prstGeom>
          <a:noFill/>
          <a:ln w="57150">
            <a:solidFill>
              <a:srgbClr val="0000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3" name="TextBox 5"/>
          <p:cNvSpPr txBox="1">
            <a:spLocks noChangeArrowheads="1"/>
          </p:cNvSpPr>
          <p:nvPr/>
        </p:nvSpPr>
        <p:spPr bwMode="auto">
          <a:xfrm>
            <a:off x="7164388" y="59499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i="1"/>
              <a:t>Lanjut…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57150">
            <a:solidFill>
              <a:srgbClr val="00006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83568" y="476672"/>
            <a:ext cx="7920880" cy="79216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2" name="Title 2"/>
          <p:cNvSpPr>
            <a:spLocks noGrp="1"/>
          </p:cNvSpPr>
          <p:nvPr>
            <p:ph type="title"/>
          </p:nvPr>
        </p:nvSpPr>
        <p:spPr>
          <a:xfrm>
            <a:off x="827088" y="476250"/>
            <a:ext cx="7632700" cy="804863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INSTRUKTUR</a:t>
            </a:r>
            <a:endParaRPr lang="id-ID" altLang="en-US" sz="400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6013" y="1844675"/>
            <a:ext cx="7272337" cy="37449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id-ID" sz="3200" b="1"/>
              <a:t>Syarat: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smtClean="0"/>
          </a:p>
          <a:p>
            <a:pPr marL="228600" indent="-228600" algn="just" eaLnBrk="1" fontAlgn="auto" hangingPunct="1">
              <a:spcAft>
                <a:spcPts val="0"/>
              </a:spcAft>
              <a:defRPr/>
            </a:pPr>
            <a:r>
              <a:rPr lang="id-ID" sz="3200" smtClean="0"/>
              <a:t>Memiliki </a:t>
            </a:r>
            <a:r>
              <a:rPr lang="en-AU" sz="3200" b="1"/>
              <a:t>s</a:t>
            </a:r>
            <a:r>
              <a:rPr lang="id-ID" sz="3200" b="1"/>
              <a:t>ertifikat pendidik</a:t>
            </a:r>
            <a:r>
              <a:rPr lang="id-ID" sz="3200"/>
              <a:t>.</a:t>
            </a: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id-ID" sz="3200"/>
              <a:t>Jabatan </a:t>
            </a:r>
            <a:r>
              <a:rPr lang="en-AU" sz="3200"/>
              <a:t>a</a:t>
            </a:r>
            <a:r>
              <a:rPr lang="id-ID" sz="3200"/>
              <a:t>kademik sekurang kurangnya </a:t>
            </a:r>
            <a:r>
              <a:rPr lang="id-ID" sz="3200" b="1"/>
              <a:t>Lektor</a:t>
            </a:r>
            <a:r>
              <a:rPr lang="en-AU" sz="3200"/>
              <a:t> dan atau memiliki pengalaman mengajar sebagai dosen </a:t>
            </a:r>
            <a:r>
              <a:rPr lang="id-ID" sz="3200"/>
              <a:t>sekurang kurangnya </a:t>
            </a:r>
            <a:r>
              <a:rPr lang="id-ID" sz="3200" b="1"/>
              <a:t>10 tahun</a:t>
            </a:r>
            <a:r>
              <a:rPr lang="id-ID" sz="3200"/>
              <a:t>.</a:t>
            </a:r>
            <a:endParaRPr lang="id-ID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83568" y="1628800"/>
            <a:ext cx="7920880" cy="4752528"/>
          </a:xfrm>
          <a:prstGeom prst="roundRect">
            <a:avLst/>
          </a:prstGeom>
          <a:noFill/>
          <a:ln w="57150">
            <a:solidFill>
              <a:srgbClr val="0000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7" name="TextBox 5"/>
          <p:cNvSpPr txBox="1">
            <a:spLocks noChangeArrowheads="1"/>
          </p:cNvSpPr>
          <p:nvPr/>
        </p:nvSpPr>
        <p:spPr bwMode="auto">
          <a:xfrm>
            <a:off x="7164388" y="59499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i="1"/>
              <a:t>Lanjut…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57150">
            <a:solidFill>
              <a:srgbClr val="00006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83568" y="476672"/>
            <a:ext cx="7920880" cy="79216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6" name="Title 2"/>
          <p:cNvSpPr>
            <a:spLocks noGrp="1"/>
          </p:cNvSpPr>
          <p:nvPr>
            <p:ph type="title"/>
          </p:nvPr>
        </p:nvSpPr>
        <p:spPr>
          <a:xfrm>
            <a:off x="827088" y="476250"/>
            <a:ext cx="7632700" cy="804863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INSTRUKTUR</a:t>
            </a:r>
            <a:endParaRPr lang="id-ID" altLang="en-US" sz="400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6013" y="1844675"/>
            <a:ext cx="7272337" cy="3816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id-ID" sz="3200" b="1"/>
              <a:t>Syarat: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smtClean="0"/>
          </a:p>
          <a:p>
            <a:pPr marL="228600" indent="-228600" algn="just" eaLnBrk="1" fontAlgn="auto" hangingPunct="1">
              <a:spcAft>
                <a:spcPts val="0"/>
              </a:spcAft>
              <a:defRPr/>
            </a:pPr>
            <a:r>
              <a:rPr lang="id-ID" sz="3200" smtClean="0"/>
              <a:t>Bersedia </a:t>
            </a:r>
            <a:r>
              <a:rPr lang="id-ID" sz="3200"/>
              <a:t>mengisi </a:t>
            </a:r>
            <a:r>
              <a:rPr lang="id-ID" sz="3200" b="1"/>
              <a:t>Pakta Integritas</a:t>
            </a:r>
            <a:r>
              <a:rPr lang="id-ID" sz="3200"/>
              <a:t>.</a:t>
            </a: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id-ID" sz="3200" b="1"/>
              <a:t>Sehat</a:t>
            </a:r>
            <a:r>
              <a:rPr lang="id-ID" sz="3200"/>
              <a:t> jasmani/rohani dan memiliki komitmen, kinerja yang baik, serta sanggup melaksanakan tugas.</a:t>
            </a:r>
            <a:endParaRPr lang="id-ID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83568" y="1628800"/>
            <a:ext cx="7920880" cy="4752528"/>
          </a:xfrm>
          <a:prstGeom prst="roundRect">
            <a:avLst/>
          </a:prstGeom>
          <a:noFill/>
          <a:ln w="57150">
            <a:solidFill>
              <a:srgbClr val="0000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06363"/>
            <a:ext cx="9144000" cy="454025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107950" y="49213"/>
            <a:ext cx="8856663" cy="598487"/>
          </a:xfrm>
        </p:spPr>
        <p:txBody>
          <a:bodyPr/>
          <a:lstStyle/>
          <a:p>
            <a:pPr algn="ctr" eaLnBrk="1" hangingPunct="1"/>
            <a:r>
              <a:rPr lang="id-ID" altLang="en-US" sz="32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STRUKTUR KURIKULUM PLPG</a:t>
            </a: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</p:nvPr>
        </p:nvGraphicFramePr>
        <p:xfrm>
          <a:off x="96838" y="604838"/>
          <a:ext cx="8929687" cy="5668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85554"/>
                <a:gridCol w="5329768"/>
                <a:gridCol w="864096"/>
                <a:gridCol w="1080120"/>
                <a:gridCol w="1070149"/>
              </a:tblGrid>
              <a:tr h="457178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No</a:t>
                      </a:r>
                      <a:endParaRPr lang="id-ID" sz="24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Materi PLPG</a:t>
                      </a:r>
                      <a:endParaRPr lang="id-ID" sz="24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Teori</a:t>
                      </a:r>
                      <a:endParaRPr lang="id-ID" sz="24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Praktik</a:t>
                      </a:r>
                      <a:endParaRPr lang="id-ID" sz="24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smtClean="0"/>
                        <a:t>Jml </a:t>
                      </a:r>
                      <a:r>
                        <a:rPr lang="id-ID" sz="2400" baseline="0" smtClean="0"/>
                        <a:t> </a:t>
                      </a:r>
                      <a:r>
                        <a:rPr lang="id-ID" sz="2400" baseline="0" dirty="0" smtClean="0"/>
                        <a:t>OJ</a:t>
                      </a:r>
                      <a:endParaRPr lang="id-ID" sz="24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A</a:t>
                      </a:r>
                      <a:endParaRPr lang="id-ID" sz="20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UMUM</a:t>
                      </a:r>
                      <a:endParaRPr lang="id-ID" sz="20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6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600" b="1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6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Kebijakan Pengembangan Profesi Guru</a:t>
                      </a:r>
                      <a:r>
                        <a:rPr lang="en-US" sz="2000" dirty="0" smtClean="0"/>
                        <a:t> (UP-1)</a:t>
                      </a:r>
                      <a:endParaRPr lang="id-ID" sz="20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6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6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B</a:t>
                      </a:r>
                      <a:endParaRPr lang="id-ID" sz="20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POKOK</a:t>
                      </a:r>
                      <a:endParaRPr lang="id-ID" sz="20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1. Pendalaman Materi Bidang Studi</a:t>
                      </a:r>
                      <a:r>
                        <a:rPr lang="en-US" sz="2000" dirty="0" smtClean="0"/>
                        <a:t> (UP-2)</a:t>
                      </a:r>
                      <a:endParaRPr lang="id-ID" sz="20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20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2. Pendalaman Materi Pedagogik</a:t>
                      </a:r>
                      <a:r>
                        <a:rPr lang="en-US" sz="2000" dirty="0" smtClean="0"/>
                        <a:t> (UP-3)</a:t>
                      </a:r>
                      <a:endParaRPr lang="id-ID" sz="20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12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12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C</a:t>
                      </a:r>
                      <a:endParaRPr lang="id-ID" sz="20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LOKAKARYA</a:t>
                      </a:r>
                      <a:endParaRPr lang="id-ID" sz="20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Pengemb</a:t>
                      </a:r>
                      <a:r>
                        <a:rPr lang="en-US" sz="2000" dirty="0" smtClean="0"/>
                        <a:t>.</a:t>
                      </a:r>
                      <a:r>
                        <a:rPr lang="id-ID" sz="2000" dirty="0" smtClean="0"/>
                        <a:t> Perangkat Pembelajaran/bimbingan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800" b="1" dirty="0" smtClean="0"/>
                        <a:t>(UP-4)</a:t>
                      </a:r>
                      <a:endParaRPr lang="id-ID" sz="8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30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60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D</a:t>
                      </a:r>
                      <a:endParaRPr lang="id-ID" sz="20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PRAKTIK</a:t>
                      </a:r>
                      <a:r>
                        <a:rPr lang="id-ID" sz="2000" b="1" baseline="0" dirty="0" smtClean="0"/>
                        <a:t> PEMBELAJARAN</a:t>
                      </a:r>
                      <a:endParaRPr lang="id-ID" sz="20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i="1" dirty="0" smtClean="0"/>
                        <a:t>Peerteaching/Peercounseling</a:t>
                      </a:r>
                      <a:r>
                        <a:rPr lang="id-ID" sz="2000" dirty="0" smtClean="0"/>
                        <a:t>/praktik bimb</a:t>
                      </a:r>
                      <a:r>
                        <a:rPr lang="en-US" sz="2000" dirty="0" smtClean="0"/>
                        <a:t>.</a:t>
                      </a:r>
                      <a:r>
                        <a:rPr lang="id-ID" sz="2000" dirty="0" smtClean="0"/>
                        <a:t> TIK</a:t>
                      </a:r>
                      <a:endParaRPr lang="id-ID" sz="2000" i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10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30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E</a:t>
                      </a:r>
                      <a:endParaRPr lang="id-ID" sz="20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UJIAN</a:t>
                      </a:r>
                      <a:r>
                        <a:rPr lang="id-ID" sz="2000" b="1" baseline="0" dirty="0" smtClean="0"/>
                        <a:t> AKHIR PLPG</a:t>
                      </a:r>
                      <a:endParaRPr lang="id-ID" sz="20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1. Uji</a:t>
                      </a:r>
                      <a:r>
                        <a:rPr lang="id-ID" sz="2000" baseline="0" dirty="0" smtClean="0"/>
                        <a:t> Tulis LPTK (UTL)</a:t>
                      </a:r>
                      <a:endParaRPr lang="id-ID" sz="20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2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2. Uji Kinerja</a:t>
                      </a:r>
                      <a:endParaRPr lang="id-ID" sz="2000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10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30</a:t>
                      </a:r>
                      <a:endParaRPr lang="id-ID" sz="2000" dirty="0"/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178"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Jumlah</a:t>
                      </a:r>
                      <a:endParaRPr lang="id-ID" sz="1600" b="1" dirty="0"/>
                    </a:p>
                  </a:txBody>
                  <a:tcPr marL="91439" marR="91439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492500" y="6369050"/>
            <a:ext cx="2951163" cy="384175"/>
          </a:xfrm>
          <a:prstGeom prst="rect">
            <a:avLst/>
          </a:prstGeom>
          <a:solidFill>
            <a:srgbClr val="0033CC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solidFill>
                  <a:schemeClr val="bg1"/>
                </a:solidFill>
              </a:rPr>
              <a:t>UTN/UKG </a:t>
            </a:r>
            <a:r>
              <a:rPr lang="id-ID" sz="2400" dirty="0">
                <a:solidFill>
                  <a:schemeClr val="bg1"/>
                </a:solidFill>
              </a:rPr>
              <a:t>       </a:t>
            </a:r>
            <a:r>
              <a:rPr lang="id-ID" sz="2400" b="1" dirty="0">
                <a:solidFill>
                  <a:schemeClr val="bg1"/>
                </a:solidFill>
              </a:rPr>
              <a:t>PG 80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572000" y="6165304"/>
            <a:ext cx="864096" cy="284747"/>
          </a:xfrm>
          <a:prstGeom prst="downArrow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956550" y="601663"/>
          <a:ext cx="1069975" cy="5668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69975"/>
              </a:tblGrid>
              <a:tr h="457178"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 marL="91424" marR="91424"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endParaRPr lang="id-ID" sz="1600" b="1" dirty="0"/>
                    </a:p>
                  </a:txBody>
                  <a:tcPr marL="91424" marR="91424" marT="45705" marB="45705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178">
                <a:tc>
                  <a:txBody>
                    <a:bodyPr/>
                    <a:lstStyle/>
                    <a:p>
                      <a:pPr algn="ctr"/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4" marR="91424" marT="45705" marB="45705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62" y="161326"/>
            <a:ext cx="8856984" cy="687611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DESAIN DAN SITUASI PLPG 2016 VS SEKOLAH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0136" y="3110616"/>
            <a:ext cx="3672408" cy="13171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KELAS GURU </a:t>
            </a:r>
          </a:p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DI SEKOLAH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035748" y="1376303"/>
            <a:ext cx="752276" cy="1260609"/>
          </a:xfrm>
          <a:prstGeom prst="rightArrow">
            <a:avLst>
              <a:gd name="adj1" fmla="val 74420"/>
              <a:gd name="adj2" fmla="val 27324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741" y="4397414"/>
            <a:ext cx="8766729" cy="21852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INDIKATOR : AKTIF, KREATIF, INOVATIF, MENYENANGKAN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,.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1. KELAS PLPG DI UNIMED 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&gt;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KELAS GURU DI SEKOLAH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KELAS PLPG DI UNIMED 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=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KELAS GURU DI SEKOLAH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3. KELAS PLPG DI UNIMED 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&lt;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KELAS GURU DI SEKOLAH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528" y="3356885"/>
            <a:ext cx="3672408" cy="76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KELAS PLPG</a:t>
            </a:r>
          </a:p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DI UNIMED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159" y="1041732"/>
            <a:ext cx="3969539" cy="2171244"/>
            <a:chOff x="26159" y="1041732"/>
            <a:chExt cx="3969539" cy="1610093"/>
          </a:xfrm>
        </p:grpSpPr>
        <p:graphicFrame>
          <p:nvGraphicFramePr>
            <p:cNvPr id="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2171629"/>
                </p:ext>
              </p:extLst>
            </p:nvPr>
          </p:nvGraphicFramePr>
          <p:xfrm>
            <a:off x="26159" y="1041733"/>
            <a:ext cx="1944216" cy="1610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Photo Editor Photo" r:id="rId3" imgW="2209524" imgH="1657581" progId="MSPhotoEd.3">
                    <p:embed/>
                  </p:oleObj>
                </mc:Choice>
                <mc:Fallback>
                  <p:oleObj name="Photo Editor Photo" r:id="rId3" imgW="2209524" imgH="165758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59" y="1041733"/>
                          <a:ext cx="1944216" cy="16100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6" descr="swc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95" y="1041732"/>
              <a:ext cx="2037203" cy="161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31100" t="27680" r="28401" b="35600"/>
          <a:stretch/>
        </p:blipFill>
        <p:spPr>
          <a:xfrm>
            <a:off x="4839885" y="955755"/>
            <a:ext cx="2808312" cy="2257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33800" t="12560" r="29750" b="41361"/>
          <a:stretch/>
        </p:blipFill>
        <p:spPr>
          <a:xfrm>
            <a:off x="7629990" y="955756"/>
            <a:ext cx="1502831" cy="22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0225" y="2132856"/>
            <a:ext cx="8146231" cy="1728192"/>
          </a:xfrm>
          <a:prstGeom prst="roundRect">
            <a:avLst/>
          </a:prstGeom>
          <a:solidFill>
            <a:srgbClr val="000066"/>
          </a:solidFill>
          <a:effectLst>
            <a:outerShdw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KEBIJAKAN , DASAR HUKUM, DAN TUJUAN</a:t>
            </a:r>
            <a:endParaRPr lang="en-US" sz="28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1560" y="1340768"/>
            <a:ext cx="1322834" cy="822782"/>
          </a:xfrm>
          <a:prstGeom prst="ellipse">
            <a:avLst/>
          </a:prstGeom>
          <a:solidFill>
            <a:srgbClr val="000066"/>
          </a:solidFill>
          <a:effectLst>
            <a:glow rad="101600">
              <a:schemeClr val="bg1">
                <a:alpha val="60000"/>
              </a:schemeClr>
            </a:glow>
            <a:outerShdw blurRad="165100" dir="8640000" algn="ctr" rotWithShape="0">
              <a:schemeClr val="bg1">
                <a:alpha val="68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Maiandra GD" panose="020E0502030308020204" pitchFamily="34" charset="0"/>
              </a:rPr>
              <a:t>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14" y="346931"/>
            <a:ext cx="8611119" cy="83162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STANDAR MINIMAL KEGIATAN PLPG 2016: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(SEJAK 2015)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431" y="1619929"/>
            <a:ext cx="2647206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PENGANTAR/ PRAKONDISI/ORIENTASI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024433" y="1613248"/>
            <a:ext cx="2927118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US" b="1" dirty="0" smtClean="0"/>
              <a:t>DISKUSI MENGELBORASI KOMPETENSI (CAPAIAN)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04941" y="3035789"/>
            <a:ext cx="2647206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MENGERJAKAN LK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74494" y="3053831"/>
            <a:ext cx="2647206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PENYAJIAN HASIL 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59551" y="4797152"/>
            <a:ext cx="2647206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POST-TEST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6287159" y="4723275"/>
            <a:ext cx="2647206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REFLEKSI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627784" y="5945542"/>
            <a:ext cx="6391622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RENCANA, TARGET, PENUGASAN PERTEMUAN BERIKUTNYA</a:t>
            </a:r>
            <a:endParaRPr lang="en-US" b="1" dirty="0"/>
          </a:p>
        </p:txBody>
      </p:sp>
      <p:sp>
        <p:nvSpPr>
          <p:cNvPr id="16" name="Right Arrow 15"/>
          <p:cNvSpPr/>
          <p:nvPr/>
        </p:nvSpPr>
        <p:spPr>
          <a:xfrm>
            <a:off x="3128570" y="1678876"/>
            <a:ext cx="392060" cy="468998"/>
          </a:xfrm>
          <a:prstGeom prst="rightArrow">
            <a:avLst>
              <a:gd name="adj1" fmla="val 67827"/>
              <a:gd name="adj2" fmla="val 2109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484639" y="1674553"/>
            <a:ext cx="392060" cy="468998"/>
          </a:xfrm>
          <a:prstGeom prst="rightArrow">
            <a:avLst>
              <a:gd name="adj1" fmla="val 67827"/>
              <a:gd name="adj2" fmla="val 2109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7269852" y="2316298"/>
            <a:ext cx="392060" cy="468998"/>
          </a:xfrm>
          <a:prstGeom prst="rightArrow">
            <a:avLst>
              <a:gd name="adj1" fmla="val 67827"/>
              <a:gd name="adj2" fmla="val 2109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5526853" y="3120728"/>
            <a:ext cx="392060" cy="468998"/>
          </a:xfrm>
          <a:prstGeom prst="rightArrow">
            <a:avLst>
              <a:gd name="adj1" fmla="val 67827"/>
              <a:gd name="adj2" fmla="val 2109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3197024" y="3102149"/>
            <a:ext cx="392060" cy="468998"/>
          </a:xfrm>
          <a:prstGeom prst="rightArrow">
            <a:avLst>
              <a:gd name="adj1" fmla="val 67827"/>
              <a:gd name="adj2" fmla="val 2109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195957" y="4864863"/>
            <a:ext cx="392060" cy="468998"/>
          </a:xfrm>
          <a:prstGeom prst="rightArrow">
            <a:avLst>
              <a:gd name="adj1" fmla="val 67827"/>
              <a:gd name="adj2" fmla="val 2109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735762" y="4833889"/>
            <a:ext cx="392060" cy="468998"/>
          </a:xfrm>
          <a:prstGeom prst="rightArrow">
            <a:avLst>
              <a:gd name="adj1" fmla="val 67827"/>
              <a:gd name="adj2" fmla="val 2109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7333900" y="3944691"/>
            <a:ext cx="392060" cy="468998"/>
          </a:xfrm>
          <a:prstGeom prst="rightArrow">
            <a:avLst>
              <a:gd name="adj1" fmla="val 67827"/>
              <a:gd name="adj2" fmla="val 2109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7383064" y="5416735"/>
            <a:ext cx="392060" cy="468998"/>
          </a:xfrm>
          <a:prstGeom prst="rightArrow">
            <a:avLst>
              <a:gd name="adj1" fmla="val 67827"/>
              <a:gd name="adj2" fmla="val 2109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4494" y="1644611"/>
            <a:ext cx="354237" cy="359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27822" y="1756835"/>
            <a:ext cx="354237" cy="359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78003" y="3151096"/>
            <a:ext cx="354237" cy="359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2504" y="3180107"/>
            <a:ext cx="354237" cy="359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778021" y="4867593"/>
            <a:ext cx="354237" cy="359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6670" y="4941470"/>
            <a:ext cx="354237" cy="359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840296" y="1323744"/>
            <a:ext cx="1331477" cy="124044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PRE-</a:t>
            </a:r>
          </a:p>
          <a:p>
            <a:pPr algn="ctr"/>
            <a:r>
              <a:rPr lang="en-US" b="1" dirty="0" smtClean="0"/>
              <a:t>TEST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3890818" y="2779368"/>
            <a:ext cx="1331477" cy="124044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DISKUSI KELAS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3829557" y="4327231"/>
            <a:ext cx="1604223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DISKUSI MENARIK </a:t>
            </a:r>
            <a:endParaRPr lang="en-US" b="1" dirty="0"/>
          </a:p>
          <a:p>
            <a:pPr algn="ctr"/>
            <a:r>
              <a:rPr lang="en-US" b="1" dirty="0"/>
              <a:t>KESIMPULAN</a:t>
            </a:r>
          </a:p>
        </p:txBody>
      </p:sp>
      <p:sp>
        <p:nvSpPr>
          <p:cNvPr id="26" name="Oval 25"/>
          <p:cNvSpPr/>
          <p:nvPr/>
        </p:nvSpPr>
        <p:spPr>
          <a:xfrm>
            <a:off x="4328915" y="2222837"/>
            <a:ext cx="354237" cy="359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379437" y="3701903"/>
            <a:ext cx="354237" cy="359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454549" y="5378660"/>
            <a:ext cx="354237" cy="359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32961" y="6056905"/>
            <a:ext cx="648072" cy="4056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4832" y="124403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(...)’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214927" y="127527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(...)’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1383" y="120198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(...)’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254832" y="265991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(...)’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254832" y="444913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(...)’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262333" y="281465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(...)’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86067" y="433466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(...)’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95431" y="441353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(...)’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238824" y="268833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(...)’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851976" y="557621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(...)’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62" y="161326"/>
            <a:ext cx="8856984" cy="687611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DESAIN DAN SITUASI PLPG 2016 VS SEKOLAH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3356992"/>
            <a:ext cx="3672408" cy="13171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PEER TEACHING </a:t>
            </a:r>
          </a:p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PLPG DI UNIMED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96748" y="1755719"/>
            <a:ext cx="648072" cy="1260609"/>
          </a:xfrm>
          <a:prstGeom prst="rightArrow">
            <a:avLst>
              <a:gd name="adj1" fmla="val 74420"/>
              <a:gd name="adj2" fmla="val 27324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761" y="3429000"/>
            <a:ext cx="3048025" cy="29523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 PLPG: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Kebijakan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Pendalaman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Pendalaman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Pedagogik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80728"/>
              </p:ext>
            </p:extLst>
          </p:nvPr>
        </p:nvGraphicFramePr>
        <p:xfrm>
          <a:off x="3275856" y="1030139"/>
          <a:ext cx="2520280" cy="232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3" imgW="2209524" imgH="1657581" progId="MSPhotoEd.3">
                  <p:embed/>
                </p:oleObj>
              </mc:Choice>
              <mc:Fallback>
                <p:oleObj name="Photo Editor Photo" r:id="rId3" imgW="2209524" imgH="1657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030139"/>
                        <a:ext cx="2520280" cy="232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 descr="swc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8" y="1030139"/>
            <a:ext cx="2284370" cy="23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3800" t="12560" r="29750" b="41361"/>
          <a:stretch/>
        </p:blipFill>
        <p:spPr>
          <a:xfrm>
            <a:off x="6327685" y="1004176"/>
            <a:ext cx="2758562" cy="240259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5724128" y="1755718"/>
            <a:ext cx="648072" cy="1260609"/>
          </a:xfrm>
          <a:prstGeom prst="rightArrow">
            <a:avLst>
              <a:gd name="adj1" fmla="val 74420"/>
              <a:gd name="adj2" fmla="val 27324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37972" y="3404639"/>
            <a:ext cx="3672408" cy="13171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KELAS GURU </a:t>
            </a:r>
          </a:p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DI SEKOLAH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71550" y="2133600"/>
          <a:ext cx="7561263" cy="409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63"/>
              </a:tblGrid>
              <a:tr h="45722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38" marR="91438" marT="45731" marB="45731">
                    <a:solidFill>
                      <a:srgbClr val="000066"/>
                    </a:solidFill>
                  </a:tcPr>
                </a:tc>
              </a:tr>
              <a:tr h="3641703">
                <a:tc>
                  <a:txBody>
                    <a:bodyPr/>
                    <a:lstStyle/>
                    <a:p>
                      <a:pPr marL="5715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kumimoji="0" lang="en-US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menyampaikan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kumimoji="0" lang="id-ID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apersepsi dan wacana yang berupa kasus/fenomena untuk merangsang peserta untuk bertanya dan berargumentasi.</a:t>
                      </a:r>
                    </a:p>
                    <a:p>
                      <a:pPr marL="40005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memfasilitasi peserta untuk berdiskusi dan menggali informasi melalui berbagai sumber dan media belajar</a:t>
                      </a:r>
                      <a:r>
                        <a:rPr kumimoji="0" lang="id-ID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id-ID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90301" y="149994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81" name="TextBox 2"/>
          <p:cNvSpPr txBox="1">
            <a:spLocks noChangeArrowheads="1"/>
          </p:cNvSpPr>
          <p:nvPr/>
        </p:nvSpPr>
        <p:spPr bwMode="auto">
          <a:xfrm>
            <a:off x="323850" y="13176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850" y="908050"/>
            <a:ext cx="7343775" cy="1081088"/>
          </a:xfrm>
          <a:prstGeom prst="roundRect">
            <a:avLst>
              <a:gd name="adj" fmla="val 38713"/>
            </a:avLst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54305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en-US" sz="2800" b="1">
                <a:solidFill>
                  <a:schemeClr val="bg1"/>
                </a:solidFill>
              </a:rPr>
              <a:t>Kebijakan Pengembangan Profesi Guru (KPPG)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092280" y="908720"/>
            <a:ext cx="1296144" cy="1152128"/>
          </a:xfrm>
          <a:prstGeom prst="ellipse">
            <a:avLst/>
          </a:prstGeom>
          <a:solidFill>
            <a:srgbClr val="000066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6</a:t>
            </a:r>
            <a:r>
              <a:rPr lang="id-ID" sz="2800" b="1">
                <a:solidFill>
                  <a:schemeClr val="bg1"/>
                </a:solidFill>
              </a:rPr>
              <a:t>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71550" y="2133600"/>
          <a:ext cx="7561263" cy="409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63"/>
              </a:tblGrid>
              <a:tr h="45722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38" marR="91438" marT="45731" marB="45731">
                    <a:solidFill>
                      <a:srgbClr val="000066"/>
                    </a:solidFill>
                  </a:tcPr>
                </a:tc>
              </a:tr>
              <a:tr h="3641703">
                <a:tc>
                  <a:txBody>
                    <a:bodyPr/>
                    <a:lstStyle/>
                    <a:p>
                      <a:pPr marL="5715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kumimoji="0"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kumimoji="0"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id-ID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 membimbing peserta dalam mengolah/ menganalisis/mengasosiasi informasi menjadi bermakna dan dapat mengomunikasikannya kepada orang lain.</a:t>
                      </a:r>
                      <a:endParaRPr kumimoji="0" lang="id-ID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79785" y="143975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5" name="TextBox 2"/>
          <p:cNvSpPr txBox="1">
            <a:spLocks noChangeArrowheads="1"/>
          </p:cNvSpPr>
          <p:nvPr/>
        </p:nvSpPr>
        <p:spPr bwMode="auto">
          <a:xfrm>
            <a:off x="323850" y="13176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850" y="908050"/>
            <a:ext cx="7343775" cy="1081088"/>
          </a:xfrm>
          <a:prstGeom prst="roundRect">
            <a:avLst>
              <a:gd name="adj" fmla="val 38713"/>
            </a:avLst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54305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en-US" sz="2800" b="1">
                <a:solidFill>
                  <a:schemeClr val="bg1"/>
                </a:solidFill>
              </a:rPr>
              <a:t>Kebijakan Pengembangan Profesi Guru (KPPG)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092280" y="908720"/>
            <a:ext cx="1296144" cy="1152128"/>
          </a:xfrm>
          <a:prstGeom prst="ellipse">
            <a:avLst/>
          </a:prstGeom>
          <a:solidFill>
            <a:srgbClr val="000066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6</a:t>
            </a:r>
            <a:r>
              <a:rPr lang="id-ID" sz="2800" b="1">
                <a:solidFill>
                  <a:schemeClr val="bg1"/>
                </a:solidFill>
              </a:rPr>
              <a:t>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2133600"/>
          <a:ext cx="7559675" cy="380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/>
              </a:tblGrid>
              <a:tr h="45720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19" marR="91419" marT="45721" marB="45721">
                    <a:solidFill>
                      <a:srgbClr val="0070C0"/>
                    </a:solidFill>
                  </a:tcPr>
                </a:tc>
              </a:tr>
              <a:tr h="3351211"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 memfasilitasi peserta untuk</a:t>
                      </a:r>
                      <a:r>
                        <a:rPr kumimoji="0" lang="id-ID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mengidentifikasi materi dari kisi-kisi PLPG yang dianggap sulit</a:t>
                      </a:r>
                      <a:r>
                        <a:rPr kumimoji="0" lang="en-US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baik dalam memahami maupun cara mengajarkannya</a:t>
                      </a:r>
                      <a:r>
                        <a:rPr kumimoji="0" lang="id-ID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sela</a:t>
                      </a:r>
                      <a:r>
                        <a:rPr kumimoji="0" lang="en-US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mereka menjadi guru.</a:t>
                      </a:r>
                      <a:endParaRPr kumimoji="0" lang="id-ID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 </a:t>
                      </a:r>
                      <a:r>
                        <a:rPr kumimoji="0" lang="id-ID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memfasilitasi peserta didik dalam merumuskan permasalahan yang relevan dengan materi yang sulit melalui penayangan video, gambar, diagram, atau objek lain yang relevan.</a:t>
                      </a:r>
                      <a:endParaRPr kumimoji="0" lang="id-ID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3850" y="185849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53" name="TextBox 2"/>
          <p:cNvSpPr txBox="1">
            <a:spLocks noChangeArrowheads="1"/>
          </p:cNvSpPr>
          <p:nvPr/>
        </p:nvSpPr>
        <p:spPr bwMode="auto">
          <a:xfrm>
            <a:off x="323850" y="13176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850" y="908050"/>
            <a:ext cx="7343775" cy="1081088"/>
          </a:xfrm>
          <a:prstGeom prst="roundRect">
            <a:avLst>
              <a:gd name="adj" fmla="val 38713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54305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id-ID" sz="2800" b="1">
                <a:solidFill>
                  <a:schemeClr val="bg1"/>
                </a:solidFill>
              </a:rPr>
              <a:t>Pendalaman Materi Bidang Studi </a:t>
            </a:r>
          </a:p>
        </p:txBody>
      </p:sp>
      <p:sp>
        <p:nvSpPr>
          <p:cNvPr id="7" name="Oval 6"/>
          <p:cNvSpPr/>
          <p:nvPr/>
        </p:nvSpPr>
        <p:spPr>
          <a:xfrm>
            <a:off x="7092280" y="908720"/>
            <a:ext cx="1296144" cy="1152128"/>
          </a:xfrm>
          <a:prstGeom prst="ellipse">
            <a:avLst/>
          </a:prstGeom>
          <a:solidFill>
            <a:srgbClr val="0070C0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>
                <a:solidFill>
                  <a:schemeClr val="bg1"/>
                </a:solidFill>
              </a:rPr>
              <a:t>20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2133600"/>
          <a:ext cx="7559675" cy="380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/>
              </a:tblGrid>
              <a:tr h="45720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19" marR="91419" marT="45721" marB="45721">
                    <a:solidFill>
                      <a:srgbClr val="0070C0"/>
                    </a:solidFill>
                  </a:tcPr>
                </a:tc>
              </a:tr>
              <a:tr h="335121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id-ID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Instruktur memfasilitasi dalam menggali informasi untuk menemukan alternatif solusi dalam pemecahan masalah.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id-ID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Instruktur memfasilitasi pembelajaran kolaboratif melalui kerja kelompok dan peserta didik mempresentasikan hasil kerja kelompok secara lisan/poster/unjuk kerja/</a:t>
                      </a:r>
                      <a:r>
                        <a:rPr kumimoji="0" lang="id-ID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gesture</a:t>
                      </a:r>
                      <a:r>
                        <a:rPr kumimoji="0" lang="id-ID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id-ID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Instruktur melakukan konfirmasi/penguatan terhadap hasil kerja dan diskusi kelompok.</a:t>
                      </a:r>
                    </a:p>
                  </a:txBody>
                  <a:tcPr marL="91419" marR="91419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79512" y="185849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7" name="TextBox 2"/>
          <p:cNvSpPr txBox="1">
            <a:spLocks noChangeArrowheads="1"/>
          </p:cNvSpPr>
          <p:nvPr/>
        </p:nvSpPr>
        <p:spPr bwMode="auto">
          <a:xfrm>
            <a:off x="323850" y="13176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850" y="908050"/>
            <a:ext cx="7343775" cy="1081088"/>
          </a:xfrm>
          <a:prstGeom prst="roundRect">
            <a:avLst>
              <a:gd name="adj" fmla="val 38713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54305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id-ID" sz="2800" b="1">
                <a:solidFill>
                  <a:schemeClr val="bg1"/>
                </a:solidFill>
              </a:rPr>
              <a:t>Pendalaman Materi Bidang Studi </a:t>
            </a:r>
          </a:p>
        </p:txBody>
      </p:sp>
      <p:sp>
        <p:nvSpPr>
          <p:cNvPr id="8" name="Oval 7"/>
          <p:cNvSpPr/>
          <p:nvPr/>
        </p:nvSpPr>
        <p:spPr>
          <a:xfrm>
            <a:off x="7092280" y="908720"/>
            <a:ext cx="1296144" cy="1152128"/>
          </a:xfrm>
          <a:prstGeom prst="ellipse">
            <a:avLst/>
          </a:prstGeom>
          <a:solidFill>
            <a:srgbClr val="0070C0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>
                <a:solidFill>
                  <a:schemeClr val="bg1"/>
                </a:solidFill>
              </a:rPr>
              <a:t>20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2133600"/>
          <a:ext cx="7559675" cy="380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/>
              </a:tblGrid>
              <a:tr h="45720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19" marR="91419" marT="45721" marB="45721">
                    <a:solidFill>
                      <a:srgbClr val="0070C0"/>
                    </a:solidFill>
                  </a:tcPr>
                </a:tc>
              </a:tr>
              <a:tr h="3351211"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 m</a:t>
                      </a: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emberi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tugas-tugas mandiri untuk materi yang memerlukan pendalaman lebih lanjut.</a:t>
                      </a:r>
                      <a:endParaRPr kumimoji="0" lang="id-ID" sz="2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 dengan berbagai model pembelajaran antara lain </a:t>
                      </a:r>
                      <a:r>
                        <a:rPr kumimoji="0" lang="id-ID" sz="28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 learning, inquiry learning, problem based learning, 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dan/atau</a:t>
                      </a:r>
                      <a:r>
                        <a:rPr kumimoji="0" lang="id-ID" sz="28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project based learning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id-ID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78216" y="185849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1" name="TextBox 2"/>
          <p:cNvSpPr txBox="1">
            <a:spLocks noChangeArrowheads="1"/>
          </p:cNvSpPr>
          <p:nvPr/>
        </p:nvSpPr>
        <p:spPr bwMode="auto">
          <a:xfrm>
            <a:off x="323850" y="13176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850" y="908050"/>
            <a:ext cx="7343775" cy="1081088"/>
          </a:xfrm>
          <a:prstGeom prst="roundRect">
            <a:avLst>
              <a:gd name="adj" fmla="val 38713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54305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id-ID" sz="2800" b="1">
                <a:solidFill>
                  <a:schemeClr val="bg1"/>
                </a:solidFill>
              </a:rPr>
              <a:t>Pendalaman Materi Bidang Studi </a:t>
            </a:r>
          </a:p>
        </p:txBody>
      </p:sp>
      <p:sp>
        <p:nvSpPr>
          <p:cNvPr id="8" name="Oval 7"/>
          <p:cNvSpPr/>
          <p:nvPr/>
        </p:nvSpPr>
        <p:spPr>
          <a:xfrm>
            <a:off x="7092280" y="908720"/>
            <a:ext cx="1296144" cy="1152128"/>
          </a:xfrm>
          <a:prstGeom prst="ellipse">
            <a:avLst/>
          </a:prstGeom>
          <a:solidFill>
            <a:srgbClr val="0070C0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>
                <a:solidFill>
                  <a:schemeClr val="bg1"/>
                </a:solidFill>
              </a:rPr>
              <a:t>20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1916113"/>
          <a:ext cx="7559675" cy="402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/>
              </a:tblGrid>
              <a:tr h="48331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19" marR="91419" marT="45729" marB="45729">
                    <a:solidFill>
                      <a:srgbClr val="0033CC"/>
                    </a:solidFill>
                  </a:tcPr>
                </a:tc>
              </a:tr>
              <a:tr h="3542590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 memfasilitasi peserta untuk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2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mengidentifikasi problematika pembelajaran</a:t>
                      </a:r>
                      <a:r>
                        <a:rPr kumimoji="0" lang="id-ID" sz="2800" b="1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 terkait dengan materi kisi-kisi PLPG yang dianggap sulit</a:t>
                      </a: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baik dalam memahami maupun cara mengajarkannya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sela</a:t>
                      </a: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mereka menjadi guru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melalui penayangan video pembelajaran, gambar, wacana atau objek lain yang relevan.</a:t>
                      </a:r>
                      <a:endParaRPr kumimoji="0" lang="id-ID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95801" y="170998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9" name="TextBox 2"/>
          <p:cNvSpPr txBox="1">
            <a:spLocks noChangeArrowheads="1"/>
          </p:cNvSpPr>
          <p:nvPr/>
        </p:nvSpPr>
        <p:spPr bwMode="auto">
          <a:xfrm>
            <a:off x="323850" y="13176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850" y="908050"/>
            <a:ext cx="7343775" cy="864766"/>
          </a:xfrm>
          <a:prstGeom prst="roundRect">
            <a:avLst>
              <a:gd name="adj" fmla="val 38713"/>
            </a:avLst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37160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id-ID" sz="2800" b="1">
                <a:solidFill>
                  <a:schemeClr val="bg1"/>
                </a:solidFill>
              </a:rPr>
              <a:t>Pendalaman Materi </a:t>
            </a:r>
            <a:r>
              <a:rPr lang="en-US" sz="2800" b="1">
                <a:solidFill>
                  <a:schemeClr val="bg1"/>
                </a:solidFill>
              </a:rPr>
              <a:t>Pedagogik </a:t>
            </a:r>
            <a:endParaRPr lang="id-ID" sz="2800" b="1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92280" y="764704"/>
            <a:ext cx="1296144" cy="1152128"/>
          </a:xfrm>
          <a:prstGeom prst="ellipse">
            <a:avLst/>
          </a:prstGeom>
          <a:solidFill>
            <a:srgbClr val="0033CC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1</a:t>
            </a:r>
            <a:r>
              <a:rPr lang="id-ID" sz="2800" b="1">
                <a:solidFill>
                  <a:schemeClr val="bg1"/>
                </a:solidFill>
              </a:rPr>
              <a:t>2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1924050"/>
          <a:ext cx="7559675" cy="409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/>
              </a:tblGrid>
              <a:tr h="491886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19" marR="91419" marT="45723" marB="45723">
                    <a:solidFill>
                      <a:srgbClr val="0033CC"/>
                    </a:solidFill>
                  </a:tcPr>
                </a:tc>
              </a:tr>
              <a:tr h="360545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kumimoji="0" lang="en-US" sz="20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 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memfasilitasi peserta dalam merumuskan permasalahan yang relevan.</a:t>
                      </a: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 memfasilitasi dalam menggali informasi untuk menemukan alternatif solusi dalam pemecahan masalah</a:t>
                      </a:r>
                      <a:r>
                        <a:rPr kumimoji="0" lang="en-US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14681" y="116632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3" name="TextBox 2"/>
          <p:cNvSpPr txBox="1">
            <a:spLocks noChangeArrowheads="1"/>
          </p:cNvSpPr>
          <p:nvPr/>
        </p:nvSpPr>
        <p:spPr bwMode="auto">
          <a:xfrm>
            <a:off x="323850" y="13176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850" y="908050"/>
            <a:ext cx="7343775" cy="864766"/>
          </a:xfrm>
          <a:prstGeom prst="roundRect">
            <a:avLst>
              <a:gd name="adj" fmla="val 38713"/>
            </a:avLst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37160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id-ID" sz="2800" b="1">
                <a:solidFill>
                  <a:schemeClr val="bg1"/>
                </a:solidFill>
              </a:rPr>
              <a:t>Pendalaman Materi </a:t>
            </a:r>
            <a:r>
              <a:rPr lang="en-US" sz="2800" b="1">
                <a:solidFill>
                  <a:schemeClr val="bg1"/>
                </a:solidFill>
              </a:rPr>
              <a:t>Pedagogik </a:t>
            </a:r>
            <a:endParaRPr lang="id-ID" sz="2800" b="1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92280" y="764704"/>
            <a:ext cx="1296144" cy="1152128"/>
          </a:xfrm>
          <a:prstGeom prst="ellipse">
            <a:avLst/>
          </a:prstGeom>
          <a:solidFill>
            <a:srgbClr val="0033CC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1</a:t>
            </a:r>
            <a:r>
              <a:rPr lang="id-ID" sz="2800" b="1">
                <a:solidFill>
                  <a:schemeClr val="bg1"/>
                </a:solidFill>
              </a:rPr>
              <a:t>2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1924050"/>
          <a:ext cx="7559675" cy="409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/>
              </a:tblGrid>
              <a:tr h="491886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19" marR="91419" marT="45723" marB="45723">
                    <a:solidFill>
                      <a:srgbClr val="0033CC"/>
                    </a:solidFill>
                  </a:tcPr>
                </a:tc>
              </a:tr>
              <a:tr h="3605452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 memfasilitasi peserta untuk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mengidentifikasi problematika pembelajaran yang terkait dengan materi kisi-kisi PLPG yang dianggap sulit</a:t>
                      </a: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baik dalam memahami maupun cara mengajarkannya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sela</a:t>
                      </a: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mereka menjadi guru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melalui penayangan video pembelajaran, gambar, wacana atau objek lain yang relevan.</a:t>
                      </a: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id-ID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72716" y="161559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7" name="TextBox 2"/>
          <p:cNvSpPr txBox="1">
            <a:spLocks noChangeArrowheads="1"/>
          </p:cNvSpPr>
          <p:nvPr/>
        </p:nvSpPr>
        <p:spPr bwMode="auto">
          <a:xfrm>
            <a:off x="323850" y="13176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850" y="908050"/>
            <a:ext cx="7343775" cy="864766"/>
          </a:xfrm>
          <a:prstGeom prst="roundRect">
            <a:avLst>
              <a:gd name="adj" fmla="val 38713"/>
            </a:avLst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37160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id-ID" sz="2800" b="1">
                <a:solidFill>
                  <a:schemeClr val="bg1"/>
                </a:solidFill>
              </a:rPr>
              <a:t>Pendalaman Materi </a:t>
            </a:r>
            <a:r>
              <a:rPr lang="en-US" sz="2800" b="1">
                <a:solidFill>
                  <a:schemeClr val="bg1"/>
                </a:solidFill>
              </a:rPr>
              <a:t>Pedagogik </a:t>
            </a:r>
            <a:endParaRPr lang="id-ID" sz="2800" b="1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92280" y="764704"/>
            <a:ext cx="1296144" cy="1152128"/>
          </a:xfrm>
          <a:prstGeom prst="ellipse">
            <a:avLst/>
          </a:prstGeom>
          <a:solidFill>
            <a:srgbClr val="0033CC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1</a:t>
            </a:r>
            <a:r>
              <a:rPr lang="id-ID" sz="2800" b="1">
                <a:solidFill>
                  <a:schemeClr val="bg1"/>
                </a:solidFill>
              </a:rPr>
              <a:t>2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2450" y="623252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/>
              <a:t>PAPARAN BUKU 2_2016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21450" y="62325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B04613-C21C-4930-AF0D-C787451FE219}" type="slidenum">
              <a:rPr lang="en-US" altLang="en-US" smtClean="0">
                <a:solidFill>
                  <a:srgbClr val="FFFFFF"/>
                </a:solidFill>
              </a:rPr>
              <a:pPr/>
              <a:t>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12415"/>
          <a:stretch>
            <a:fillRect/>
          </a:stretch>
        </p:blipFill>
        <p:spPr bwMode="auto">
          <a:xfrm>
            <a:off x="225425" y="1038225"/>
            <a:ext cx="8634413" cy="2771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242888" y="4024313"/>
            <a:ext cx="8640762" cy="769937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2000">
                <a:solidFill>
                  <a:schemeClr val="bg1"/>
                </a:solidFill>
              </a:rPr>
              <a:t>T</a:t>
            </a:r>
            <a:r>
              <a:rPr lang="en-US" altLang="en-US" sz="2000">
                <a:solidFill>
                  <a:schemeClr val="bg1"/>
                </a:solidFill>
              </a:rPr>
              <a:t>ahun 2016 </a:t>
            </a:r>
            <a:r>
              <a:rPr lang="id-ID" altLang="en-US" sz="2000">
                <a:solidFill>
                  <a:schemeClr val="bg1"/>
                </a:solidFill>
              </a:rPr>
              <a:t>p</a:t>
            </a:r>
            <a:r>
              <a:rPr lang="en-US" altLang="en-US" sz="2000">
                <a:solidFill>
                  <a:schemeClr val="bg1"/>
                </a:solidFill>
              </a:rPr>
              <a:t>elaksanaan sertifikasi guru melalui PLPG mengalami  </a:t>
            </a:r>
            <a:r>
              <a:rPr lang="en-US" altLang="en-US" sz="2400" b="1">
                <a:solidFill>
                  <a:schemeClr val="bg1"/>
                </a:solidFill>
              </a:rPr>
              <a:t>perubahan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  <a:r>
              <a:rPr lang="en-US" altLang="en-US" sz="2400" b="1">
                <a:solidFill>
                  <a:schemeClr val="bg1"/>
                </a:solidFill>
              </a:rPr>
              <a:t>mekanisme: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241300" y="4824413"/>
            <a:ext cx="8651875" cy="16319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3270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id-ID" altLang="en-US" sz="2000">
                <a:solidFill>
                  <a:schemeClr val="bg1"/>
                </a:solidFill>
              </a:rPr>
              <a:t>t</a:t>
            </a:r>
            <a:r>
              <a:rPr lang="en-US" altLang="en-US" sz="2000">
                <a:solidFill>
                  <a:schemeClr val="bg1"/>
                </a:solidFill>
              </a:rPr>
              <a:t>eknis pelaksanaan, kurikulum, </a:t>
            </a:r>
            <a:endParaRPr lang="id-ID" altLang="en-US" sz="200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chemeClr val="bg1"/>
                </a:solidFill>
              </a:rPr>
              <a:t>syarat kelulusan, dan</a:t>
            </a:r>
            <a:endParaRPr lang="id-ID" altLang="en-US" sz="200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chemeClr val="bg1"/>
                </a:solidFill>
              </a:rPr>
              <a:t>ujian kompetensi yang dilaksanakan dalam dua tahap, yaitu ujian akhir PLPG, dan Uji Kompetensi Guru (UKG)</a:t>
            </a:r>
            <a:r>
              <a:rPr lang="id-ID" altLang="en-US" sz="2000">
                <a:solidFill>
                  <a:schemeClr val="bg1"/>
                </a:solidFill>
              </a:rPr>
              <a:t>/</a:t>
            </a:r>
            <a:r>
              <a:rPr lang="en-US" altLang="en-US" sz="2000">
                <a:solidFill>
                  <a:schemeClr val="bg1"/>
                </a:solidFill>
              </a:rPr>
              <a:t>Ujian Tulis Nasional (UTN).</a:t>
            </a:r>
            <a:endParaRPr lang="id-ID" altLang="en-US" sz="2000"/>
          </a:p>
        </p:txBody>
      </p:sp>
      <p:grpSp>
        <p:nvGrpSpPr>
          <p:cNvPr id="2" name="Group 10"/>
          <p:cNvGrpSpPr/>
          <p:nvPr/>
        </p:nvGrpSpPr>
        <p:grpSpPr>
          <a:xfrm>
            <a:off x="0" y="154732"/>
            <a:ext cx="9144000" cy="725413"/>
            <a:chOff x="0" y="154732"/>
            <a:chExt cx="9144000" cy="725413"/>
          </a:xfrm>
          <a:solidFill>
            <a:srgbClr val="000066"/>
          </a:solidFill>
        </p:grpSpPr>
        <p:sp>
          <p:nvSpPr>
            <p:cNvPr id="12" name="Rectangle 11"/>
            <p:cNvSpPr/>
            <p:nvPr/>
          </p:nvSpPr>
          <p:spPr>
            <a:xfrm>
              <a:off x="0" y="188640"/>
              <a:ext cx="9144000" cy="648072"/>
            </a:xfrm>
            <a:prstGeom prst="rect">
              <a:avLst/>
            </a:prstGeom>
            <a:grp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467544" y="188640"/>
              <a:ext cx="8208912" cy="64633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3600" b="1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Avenir Next"/>
                  <a:cs typeface="Avenir Next"/>
                </a:rPr>
                <a:t>Kebijakan PLPG …</a:t>
              </a:r>
              <a:endParaRPr lang="id-ID" altLang="en-US" sz="3600" smtClean="0">
                <a:solidFill>
                  <a:schemeClr val="bg1"/>
                </a:solidFill>
                <a:latin typeface="Arial Rounded MT Bold" panose="020F0704030504030204" pitchFamily="34" charset="0"/>
                <a:ea typeface="Avenir Next"/>
                <a:cs typeface="Avenir Next"/>
              </a:endParaRPr>
            </a:p>
          </p:txBody>
        </p:sp>
        <p:sp>
          <p:nvSpPr>
            <p:cNvPr id="14" name="AutoShape 14" descr="Hasil gambar untuk sedang kuliah"/>
            <p:cNvSpPr>
              <a:spLocks noChangeAspect="1" noChangeArrowheads="1"/>
            </p:cNvSpPr>
            <p:nvPr/>
          </p:nvSpPr>
          <p:spPr bwMode="auto">
            <a:xfrm>
              <a:off x="231775" y="185738"/>
              <a:ext cx="296863" cy="29686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id-ID" altLang="en-US" smtClean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880145"/>
              <a:ext cx="9144000" cy="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54732"/>
              <a:ext cx="9144000" cy="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1924050"/>
          <a:ext cx="7559675" cy="409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/>
              </a:tblGrid>
              <a:tr h="491886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19" marR="91419" marT="45723" marB="45723">
                    <a:solidFill>
                      <a:srgbClr val="0033CC"/>
                    </a:solidFill>
                  </a:tcPr>
                </a:tc>
              </a:tr>
              <a:tr h="360545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kumimoji="0" lang="en-US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 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memfasilitasi peserta didik dalam merumuskan permasalahan yang relevan.</a:t>
                      </a: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Instruktur memfasilitasi dalam menggali informasi untuk menemukan alternatif solusi dalam pemecahan masalah</a:t>
                      </a:r>
                      <a:r>
                        <a:rPr kumimoji="0" lang="en-US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id-ID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44670" y="131763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21" name="TextBox 2"/>
          <p:cNvSpPr txBox="1">
            <a:spLocks noChangeArrowheads="1"/>
          </p:cNvSpPr>
          <p:nvPr/>
        </p:nvSpPr>
        <p:spPr bwMode="auto">
          <a:xfrm>
            <a:off x="323850" y="13176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850" y="908050"/>
            <a:ext cx="7343775" cy="864766"/>
          </a:xfrm>
          <a:prstGeom prst="roundRect">
            <a:avLst>
              <a:gd name="adj" fmla="val 38713"/>
            </a:avLst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37160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id-ID" sz="2800" b="1">
                <a:solidFill>
                  <a:schemeClr val="bg1"/>
                </a:solidFill>
              </a:rPr>
              <a:t>Pendalaman Materi </a:t>
            </a:r>
            <a:r>
              <a:rPr lang="en-US" sz="2800" b="1">
                <a:solidFill>
                  <a:schemeClr val="bg1"/>
                </a:solidFill>
              </a:rPr>
              <a:t>Pedagogik </a:t>
            </a:r>
            <a:endParaRPr lang="id-ID" sz="2800" b="1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92280" y="764704"/>
            <a:ext cx="1296144" cy="1152128"/>
          </a:xfrm>
          <a:prstGeom prst="ellipse">
            <a:avLst/>
          </a:prstGeom>
          <a:solidFill>
            <a:srgbClr val="0033CC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1</a:t>
            </a:r>
            <a:r>
              <a:rPr lang="id-ID" sz="2800" b="1">
                <a:solidFill>
                  <a:schemeClr val="bg1"/>
                </a:solidFill>
              </a:rPr>
              <a:t>2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2133600"/>
          <a:ext cx="7559675" cy="408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/>
              </a:tblGrid>
              <a:tr h="457239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19" marR="91419" marT="45725" marB="45725">
                    <a:solidFill>
                      <a:srgbClr val="000066"/>
                    </a:solidFill>
                  </a:tcPr>
                </a:tc>
              </a:tr>
              <a:tr h="36273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id-ID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Aktifitas workshop berupa pengembangan perangkat pembelajaran berdasarkan hasil analisis KD tertentu. Dalam pengembangan perangkat tersebut instruktur harus mengarahkan peserta agar merujuk pada sumber belajar. </a:t>
                      </a:r>
                    </a:p>
                    <a:p>
                      <a:pPr marL="85725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id-ID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Skenario </a:t>
                      </a:r>
                      <a:r>
                        <a:rPr kumimoji="0" lang="id-ID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</a:t>
                      </a:r>
                      <a:r>
                        <a:rPr kumimoji="0" lang="id-ID" sz="24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id-ID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id-ID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</a:t>
                      </a:r>
                      <a:r>
                        <a:rPr kumimoji="0" lang="id-ID" sz="2400" b="1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</a:t>
                      </a:r>
                      <a:r>
                        <a:rPr kumimoji="0" lang="id-ID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ntuk guru kelas dan guru mata pelajaran</a:t>
                      </a:r>
                    </a:p>
                    <a:p>
                      <a:pPr marL="8572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</a:t>
                      </a:r>
                      <a:r>
                        <a:rPr kumimoji="0" lang="id-ID" sz="2400" b="1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</a:t>
                      </a:r>
                      <a:r>
                        <a:rPr kumimoji="0" lang="id-ID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ntuk guru BK</a:t>
                      </a:r>
                    </a:p>
                    <a:p>
                      <a:pPr marL="8572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</a:t>
                      </a:r>
                      <a:r>
                        <a:rPr kumimoji="0" lang="id-ID" sz="2400" b="1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</a:t>
                      </a:r>
                      <a:r>
                        <a:rPr kumimoji="0" lang="id-ID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ntuk guru TIK</a:t>
                      </a:r>
                      <a:endParaRPr kumimoji="0" lang="id-ID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79512" y="208718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9" name="TextBox 2"/>
          <p:cNvSpPr txBox="1">
            <a:spLocks noChangeArrowheads="1"/>
          </p:cNvSpPr>
          <p:nvPr/>
        </p:nvSpPr>
        <p:spPr bwMode="auto">
          <a:xfrm>
            <a:off x="323850" y="13176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850" y="908050"/>
            <a:ext cx="7343775" cy="1081088"/>
          </a:xfrm>
          <a:prstGeom prst="roundRect">
            <a:avLst>
              <a:gd name="adj" fmla="val 38713"/>
            </a:avLst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54305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en-US" sz="2800" b="1">
                <a:solidFill>
                  <a:schemeClr val="bg1"/>
                </a:solidFill>
              </a:rPr>
              <a:t>WS Pengembangan Perangkat Pembelajaran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92280" y="908720"/>
            <a:ext cx="1296144" cy="1152128"/>
          </a:xfrm>
          <a:prstGeom prst="ellipse">
            <a:avLst/>
          </a:prstGeom>
          <a:solidFill>
            <a:srgbClr val="000066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3</a:t>
            </a:r>
            <a:r>
              <a:rPr lang="id-ID" sz="2800" b="1">
                <a:solidFill>
                  <a:schemeClr val="bg1"/>
                </a:solidFill>
              </a:rPr>
              <a:t>0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2133600"/>
          <a:ext cx="7559675" cy="414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/>
              </a:tblGrid>
              <a:tr h="457218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19" marR="91419" marT="45729" marB="45729">
                    <a:solidFill>
                      <a:srgbClr val="0070C0"/>
                    </a:solidFill>
                  </a:tcPr>
                </a:tc>
              </a:tr>
              <a:tr h="3687745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en-US" sz="4000" b="1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id-ID" sz="2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Praktik pembelajaran</a:t>
                      </a:r>
                    </a:p>
                    <a:p>
                      <a:pPr marL="285750" indent="0">
                        <a:buFont typeface="Wingdings" panose="05000000000000000000" pitchFamily="2" charset="2"/>
                        <a:buNone/>
                      </a:pP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Setiap peserta wajib mengembangkan masing masing 2 (dua) set RPP untuk digunakan dalam praktik pembelajaran (</a:t>
                      </a:r>
                      <a:r>
                        <a:rPr kumimoji="0" lang="id-ID" sz="28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peerteaching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dan ujian praktik.</a:t>
                      </a:r>
                      <a:endParaRPr kumimoji="0" lang="en-US" sz="2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29" marB="4572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65648" y="151594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7" name="TextBox 2"/>
          <p:cNvSpPr txBox="1">
            <a:spLocks noChangeArrowheads="1"/>
          </p:cNvSpPr>
          <p:nvPr/>
        </p:nvSpPr>
        <p:spPr bwMode="auto">
          <a:xfrm>
            <a:off x="539650" y="16348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850" y="908050"/>
            <a:ext cx="7343775" cy="1081088"/>
          </a:xfrm>
          <a:prstGeom prst="roundRect">
            <a:avLst>
              <a:gd name="adj" fmla="val 38713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54305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en-US" sz="2800" b="1">
                <a:solidFill>
                  <a:schemeClr val="bg1"/>
                </a:solidFill>
              </a:rPr>
              <a:t>Praktik Pembelajaran &amp; Layanan Pembimbingan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64288" y="1124744"/>
            <a:ext cx="1296144" cy="1152128"/>
          </a:xfrm>
          <a:prstGeom prst="ellipse">
            <a:avLst/>
          </a:prstGeom>
          <a:solidFill>
            <a:srgbClr val="0070C0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1</a:t>
            </a:r>
            <a:r>
              <a:rPr lang="id-ID" sz="2800" b="1">
                <a:solidFill>
                  <a:schemeClr val="bg1"/>
                </a:solidFill>
              </a:rPr>
              <a:t>0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2133600"/>
          <a:ext cx="7559675" cy="414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/>
              </a:tblGrid>
              <a:tr h="457218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19" marR="91419" marT="45729" marB="45729">
                    <a:solidFill>
                      <a:srgbClr val="0070C0"/>
                    </a:solidFill>
                  </a:tcPr>
                </a:tc>
              </a:tr>
              <a:tr h="3687745">
                <a:tc>
                  <a:txBody>
                    <a:bodyPr/>
                    <a:lstStyle/>
                    <a:p>
                      <a:pPr marL="285750" indent="0">
                        <a:buFont typeface="Wingdings" panose="05000000000000000000" pitchFamily="2" charset="2"/>
                        <a:buNone/>
                      </a:pPr>
                      <a:endParaRPr kumimoji="0" lang="en-US" sz="20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0">
                        <a:buFont typeface="Wingdings" panose="05000000000000000000" pitchFamily="2" charset="2"/>
                        <a:buNone/>
                      </a:pPr>
                      <a:endParaRPr kumimoji="0" lang="id-ID" sz="20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2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Praktik layanan bimbingan dan konseling</a:t>
                      </a:r>
                      <a:endParaRPr kumimoji="0" lang="id-ID" sz="40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0">
                        <a:buFont typeface="Wingdings" panose="05000000000000000000" pitchFamily="2" charset="2"/>
                        <a:buNone/>
                      </a:pP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Peserta difasilitasi instruktur untuk melakukan praktik simulasi dengan RPL konseling individual, konseling kelompok atau bimbingan kelompok, dan bimbingan klasikal</a:t>
                      </a:r>
                      <a:endParaRPr kumimoji="0" lang="id-ID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29" marB="4572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02808" y="190182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41" name="TextBox 2"/>
          <p:cNvSpPr txBox="1">
            <a:spLocks noChangeArrowheads="1"/>
          </p:cNvSpPr>
          <p:nvPr/>
        </p:nvSpPr>
        <p:spPr bwMode="auto">
          <a:xfrm>
            <a:off x="539650" y="181067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850" y="908050"/>
            <a:ext cx="7343775" cy="1081088"/>
          </a:xfrm>
          <a:prstGeom prst="roundRect">
            <a:avLst>
              <a:gd name="adj" fmla="val 38713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54305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en-US" sz="2800" b="1">
                <a:solidFill>
                  <a:schemeClr val="bg1"/>
                </a:solidFill>
              </a:rPr>
              <a:t>Praktik Pembelajaran &amp; Layanan Pembimbingan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64288" y="1124744"/>
            <a:ext cx="1296144" cy="1152128"/>
          </a:xfrm>
          <a:prstGeom prst="ellipse">
            <a:avLst/>
          </a:prstGeom>
          <a:solidFill>
            <a:srgbClr val="0070C0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1</a:t>
            </a:r>
            <a:r>
              <a:rPr lang="id-ID" sz="2800" b="1">
                <a:solidFill>
                  <a:schemeClr val="bg1"/>
                </a:solidFill>
              </a:rPr>
              <a:t>0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2133600"/>
          <a:ext cx="7559675" cy="380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/>
              </a:tblGrid>
              <a:tr h="45720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SKENARIO</a:t>
                      </a:r>
                      <a:endParaRPr lang="id-ID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19" marR="91419" marT="45721" marB="45721">
                    <a:solidFill>
                      <a:srgbClr val="0070C0"/>
                    </a:solidFill>
                  </a:tcPr>
                </a:tc>
              </a:tr>
              <a:tr h="335121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en-US" sz="2400" b="1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en-US" sz="2400" b="1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id-ID" sz="2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Praktik</a:t>
                      </a:r>
                      <a:r>
                        <a:rPr kumimoji="0" lang="en-US" sz="2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bimbingan</a:t>
                      </a:r>
                      <a:r>
                        <a:rPr kumimoji="0" lang="id-ID" sz="2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TIK</a:t>
                      </a:r>
                      <a:endParaRPr kumimoji="0" lang="id-ID" sz="32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0">
                        <a:buFont typeface="Wingdings" panose="05000000000000000000" pitchFamily="2" charset="2"/>
                        <a:buNone/>
                      </a:pP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Peserta difasilitasi instruktur untuk melakukan praktik simulasi dengan RP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B-TIK klasikal dan RPB-TIK </a:t>
                      </a:r>
                      <a:r>
                        <a:rPr kumimoji="0"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id-ID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ndividual</a:t>
                      </a:r>
                      <a:endParaRPr kumimoji="0" lang="id-ID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21" marB="4572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5720" y="151594"/>
            <a:ext cx="6912768" cy="504056"/>
          </a:xfrm>
          <a:prstGeom prst="roundRect">
            <a:avLst>
              <a:gd name="adj" fmla="val 41233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65" name="TextBox 2"/>
          <p:cNvSpPr txBox="1">
            <a:spLocks noChangeArrowheads="1"/>
          </p:cNvSpPr>
          <p:nvPr/>
        </p:nvSpPr>
        <p:spPr bwMode="auto">
          <a:xfrm>
            <a:off x="323850" y="131763"/>
            <a:ext cx="662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SKENARIO PEMBELAJARAN …….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850" y="908050"/>
            <a:ext cx="7343775" cy="1081088"/>
          </a:xfrm>
          <a:prstGeom prst="roundRect">
            <a:avLst>
              <a:gd name="adj" fmla="val 38713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43050" indent="-1543050">
              <a:defRPr/>
            </a:pPr>
            <a:r>
              <a:rPr lang="en-US" sz="2800">
                <a:latin typeface="Arial Rounded MT Bold" panose="020F0704030504030204" pitchFamily="34" charset="0"/>
              </a:rPr>
              <a:t>MATERI: </a:t>
            </a:r>
            <a:r>
              <a:rPr lang="en-US" sz="2800" b="1">
                <a:solidFill>
                  <a:schemeClr val="bg1"/>
                </a:solidFill>
              </a:rPr>
              <a:t>Praktik Pembelajaran &amp; Layanan Pembimbingan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64288" y="1124744"/>
            <a:ext cx="1296144" cy="1152128"/>
          </a:xfrm>
          <a:prstGeom prst="ellipse">
            <a:avLst/>
          </a:prstGeom>
          <a:solidFill>
            <a:srgbClr val="0070C0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1</a:t>
            </a:r>
            <a:r>
              <a:rPr lang="id-ID" sz="2800" b="1">
                <a:solidFill>
                  <a:schemeClr val="bg1"/>
                </a:solidFill>
              </a:rPr>
              <a:t>0 JP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0113" y="908050"/>
            <a:ext cx="7343775" cy="5184775"/>
          </a:xfrm>
          <a:prstGeom prst="rect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92500" y="333375"/>
            <a:ext cx="5616004" cy="122396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3848" y="404664"/>
            <a:ext cx="6480720" cy="9144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766763" lvl="2" algn="just">
              <a:defRPr/>
            </a:pPr>
            <a:r>
              <a:rPr lang="id-ID" dirty="0">
                <a:solidFill>
                  <a:schemeClr val="bg1"/>
                </a:solidFill>
                <a:latin typeface="Arial Rounded MT Bold" panose="020F0704030504030204" pitchFamily="34" charset="0"/>
              </a:rPr>
              <a:t>Ujian Akhir PLPG</a:t>
            </a:r>
          </a:p>
        </p:txBody>
      </p:sp>
      <p:sp>
        <p:nvSpPr>
          <p:cNvPr id="45061" name="Content Placeholder 2"/>
          <p:cNvSpPr txBox="1">
            <a:spLocks/>
          </p:cNvSpPr>
          <p:nvPr/>
        </p:nvSpPr>
        <p:spPr bwMode="auto">
          <a:xfrm>
            <a:off x="1928813" y="1989138"/>
            <a:ext cx="5379491" cy="136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45720" rIns="45720"/>
          <a:lstStyle>
            <a:lvl1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7667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algn="ctr">
              <a:lnSpc>
                <a:spcPct val="100000"/>
              </a:lnSpc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/>
            </a:pPr>
            <a:r>
              <a:rPr lang="id-ID" altLang="en-US" sz="3600" b="1" smtClean="0"/>
              <a:t>Uji Tulis LPTK </a:t>
            </a:r>
            <a:r>
              <a:rPr lang="id-ID" altLang="en-US" sz="3600" smtClean="0"/>
              <a:t>(2 JP)</a:t>
            </a:r>
          </a:p>
          <a:p>
            <a:pPr marL="0" lvl="2" algn="ctr">
              <a:lnSpc>
                <a:spcPct val="100000"/>
              </a:lnSpc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/>
            </a:pPr>
            <a:r>
              <a:rPr lang="id-ID" altLang="en-US" sz="3600" b="1" smtClean="0"/>
              <a:t>Uji Kinerja </a:t>
            </a:r>
            <a:r>
              <a:rPr lang="id-ID" altLang="en-US" sz="3600" smtClean="0"/>
              <a:t>(10 JP)</a:t>
            </a:r>
          </a:p>
        </p:txBody>
      </p:sp>
      <p:sp>
        <p:nvSpPr>
          <p:cNvPr id="8" name="Down Arrow 7"/>
          <p:cNvSpPr/>
          <p:nvPr/>
        </p:nvSpPr>
        <p:spPr>
          <a:xfrm>
            <a:off x="4283968" y="3645024"/>
            <a:ext cx="719138" cy="720725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5063" name="TextBox 8"/>
          <p:cNvSpPr txBox="1">
            <a:spLocks noChangeArrowheads="1"/>
          </p:cNvSpPr>
          <p:nvPr/>
        </p:nvSpPr>
        <p:spPr bwMode="auto">
          <a:xfrm>
            <a:off x="3061122" y="4511080"/>
            <a:ext cx="3167062" cy="64611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altLang="en-US" sz="3600" b="1" smtClean="0">
                <a:solidFill>
                  <a:schemeClr val="bg1"/>
                </a:solidFill>
              </a:rPr>
              <a:t>UTN/UKG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3" y="549275"/>
            <a:ext cx="7488237" cy="2951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3" y="3644900"/>
            <a:ext cx="3671887" cy="2447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16463" y="3644900"/>
            <a:ext cx="3671887" cy="2447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58888" y="2349500"/>
            <a:ext cx="6553200" cy="647700"/>
          </a:xfrm>
          <a:prstGeom prst="roundRect">
            <a:avLst/>
          </a:prstGeom>
          <a:solidFill>
            <a:srgbClr val="000066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altLang="en-US" sz="3200" b="1">
                <a:solidFill>
                  <a:schemeClr val="bg1"/>
                </a:solidFill>
              </a:rPr>
              <a:t>SAP = 0,3SUT + 0,4SUK + 0,3SWS</a:t>
            </a:r>
            <a:endParaRPr lang="id-ID" altLang="en-US" sz="3200">
              <a:solidFill>
                <a:schemeClr val="bg1"/>
              </a:solidFill>
            </a:endParaRPr>
          </a:p>
        </p:txBody>
      </p:sp>
      <p:sp>
        <p:nvSpPr>
          <p:cNvPr id="51208" name="TextBox 3"/>
          <p:cNvSpPr txBox="1">
            <a:spLocks noChangeArrowheads="1"/>
          </p:cNvSpPr>
          <p:nvPr/>
        </p:nvSpPr>
        <p:spPr bwMode="auto">
          <a:xfrm>
            <a:off x="1042988" y="3865563"/>
            <a:ext cx="35290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2400" b="1"/>
              <a:t>Keterangan:</a:t>
            </a:r>
            <a:endParaRPr lang="id-ID" altLang="en-US" sz="4000"/>
          </a:p>
          <a:p>
            <a:r>
              <a:rPr lang="id-ID" altLang="en-US" sz="2400"/>
              <a:t>SAP : Skor Akhir PLPG</a:t>
            </a:r>
            <a:endParaRPr lang="id-ID" altLang="en-US" sz="4000"/>
          </a:p>
          <a:p>
            <a:r>
              <a:rPr lang="en-AU" altLang="en-US" sz="2400"/>
              <a:t>SUT : Skor Uji Tulis</a:t>
            </a:r>
            <a:endParaRPr lang="id-ID" altLang="en-US" sz="4000"/>
          </a:p>
          <a:p>
            <a:r>
              <a:rPr lang="id-ID" altLang="en-US" sz="2400"/>
              <a:t>SU</a:t>
            </a:r>
            <a:r>
              <a:rPr lang="en-AU" altLang="en-US" sz="2400"/>
              <a:t>K</a:t>
            </a:r>
            <a:r>
              <a:rPr lang="id-ID" altLang="en-US" sz="2400"/>
              <a:t> : Skor Uji Kinerja</a:t>
            </a:r>
            <a:endParaRPr lang="id-ID" altLang="en-US" sz="4000"/>
          </a:p>
          <a:p>
            <a:r>
              <a:rPr lang="id-ID" altLang="en-US" sz="2400"/>
              <a:t>SWS : Skor Workshop </a:t>
            </a:r>
            <a:endParaRPr lang="id-ID" altLang="en-US" sz="4000"/>
          </a:p>
        </p:txBody>
      </p:sp>
      <p:sp>
        <p:nvSpPr>
          <p:cNvPr id="149508" name="TextBox 4"/>
          <p:cNvSpPr txBox="1">
            <a:spLocks noChangeArrowheads="1"/>
          </p:cNvSpPr>
          <p:nvPr/>
        </p:nvSpPr>
        <p:spPr bwMode="auto">
          <a:xfrm>
            <a:off x="4716463" y="3716338"/>
            <a:ext cx="3671887" cy="2586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342900">
              <a:defRPr/>
            </a:pPr>
            <a:r>
              <a:rPr lang="id-ID" altLang="en-US" sz="2400" b="1" smtClean="0"/>
              <a:t>Ketentuan:</a:t>
            </a:r>
            <a:endParaRPr lang="id-ID" altLang="en-US" sz="4000" smtClean="0"/>
          </a:p>
          <a:p>
            <a:pPr lvl="1" indent="-342900">
              <a:defRPr/>
            </a:pPr>
            <a:r>
              <a:rPr lang="id-ID" altLang="en-US" sz="2400" smtClean="0"/>
              <a:t>Menggunakan p</a:t>
            </a:r>
            <a:r>
              <a:rPr lang="en-US" altLang="en-US" sz="2400" smtClean="0"/>
              <a:t>enilaian </a:t>
            </a:r>
          </a:p>
          <a:p>
            <a:pPr lvl="1" indent="-342900">
              <a:defRPr/>
            </a:pPr>
            <a:r>
              <a:rPr lang="en-US" altLang="en-US" sz="2400" smtClean="0"/>
              <a:t>acuan </a:t>
            </a:r>
            <a:r>
              <a:rPr lang="id-ID" altLang="en-US" sz="2400" smtClean="0"/>
              <a:t>kriteria</a:t>
            </a:r>
            <a:r>
              <a:rPr lang="en-US" altLang="en-US" sz="2400" smtClean="0"/>
              <a:t> (PAP)</a:t>
            </a:r>
            <a:endParaRPr lang="id-ID" altLang="en-US" sz="4000" smtClean="0"/>
          </a:p>
          <a:p>
            <a:pPr lvl="1" indent="-342900">
              <a:buFont typeface="Wingdings" panose="05000000000000000000" pitchFamily="2" charset="2"/>
              <a:buChar char="Ø"/>
              <a:defRPr/>
            </a:pPr>
            <a:r>
              <a:rPr lang="en-US" altLang="en-US" sz="2400" smtClean="0"/>
              <a:t>S</a:t>
            </a:r>
            <a:r>
              <a:rPr lang="id-ID" altLang="en-US" sz="2400" smtClean="0"/>
              <a:t>AP minimal 70</a:t>
            </a:r>
            <a:endParaRPr lang="id-ID" altLang="en-US" sz="4000" smtClean="0"/>
          </a:p>
          <a:p>
            <a:pPr lvl="1" indent="-342900">
              <a:buFont typeface="Wingdings" panose="05000000000000000000" pitchFamily="2" charset="2"/>
              <a:buChar char="Ø"/>
              <a:defRPr/>
            </a:pPr>
            <a:r>
              <a:rPr lang="en-US" altLang="en-US" sz="2400" smtClean="0"/>
              <a:t>SUT</a:t>
            </a:r>
            <a:r>
              <a:rPr lang="id-ID" altLang="en-US" sz="2400" smtClean="0"/>
              <a:t> minimal 70</a:t>
            </a:r>
            <a:endParaRPr lang="id-ID" altLang="en-US" sz="4000" smtClean="0"/>
          </a:p>
          <a:p>
            <a:pPr lvl="1" indent="-342900">
              <a:buFont typeface="Wingdings" panose="05000000000000000000" pitchFamily="2" charset="2"/>
              <a:buChar char="Ø"/>
              <a:defRPr/>
            </a:pPr>
            <a:r>
              <a:rPr lang="id-ID" altLang="en-US" sz="2400" smtClean="0"/>
              <a:t>SU</a:t>
            </a:r>
            <a:r>
              <a:rPr lang="en-AU" altLang="en-US" sz="2400" smtClean="0"/>
              <a:t>K</a:t>
            </a:r>
            <a:r>
              <a:rPr lang="id-ID" altLang="en-US" sz="2400" smtClean="0"/>
              <a:t> minimal 76 </a:t>
            </a:r>
            <a:endParaRPr lang="id-ID" altLang="en-US" sz="4000" smtClean="0"/>
          </a:p>
          <a:p>
            <a:pPr>
              <a:defRPr/>
            </a:pPr>
            <a:endParaRPr lang="id-ID" altLang="en-US" smtClean="0"/>
          </a:p>
        </p:txBody>
      </p:sp>
      <p:sp>
        <p:nvSpPr>
          <p:cNvPr id="51210" name="TextBox 2"/>
          <p:cNvSpPr txBox="1">
            <a:spLocks noChangeArrowheads="1"/>
          </p:cNvSpPr>
          <p:nvPr/>
        </p:nvSpPr>
        <p:spPr bwMode="auto">
          <a:xfrm>
            <a:off x="1187450" y="836613"/>
            <a:ext cx="66246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2800"/>
              <a:t>Penentuan kelulusan ujian akhir PLPG ditentukan dengan rumus dan ketentuan sebagai berikut</a:t>
            </a:r>
            <a:r>
              <a:rPr lang="en-US" altLang="en-US" sz="2800"/>
              <a:t>:</a:t>
            </a:r>
            <a:endParaRPr lang="id-ID" altLang="en-US"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8763" cy="2276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1906" y="1124744"/>
            <a:ext cx="6370334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6600" b="1" spc="50"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Terima Kasih…</a:t>
            </a:r>
          </a:p>
        </p:txBody>
      </p:sp>
      <p:pic>
        <p:nvPicPr>
          <p:cNvPr id="522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266950"/>
            <a:ext cx="915828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684213" y="3141663"/>
            <a:ext cx="23701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chemeClr val="bg1"/>
                </a:solidFill>
                <a:latin typeface="Brush Script MT" panose="03060802040406070304" pitchFamily="66" charset="0"/>
              </a:rPr>
              <a:t>Semoga…..</a:t>
            </a:r>
            <a:endParaRPr lang="en-US" altLang="en-US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87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3251" name="Picture 2" descr="Hasil gambar untuk guru profe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883525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476672"/>
            <a:ext cx="6370334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6600" b="1" spc="50"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Terima Kasih…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3928" y="5013176"/>
            <a:ext cx="604867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2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Semoga Sukses….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1600" y="1412776"/>
            <a:ext cx="52564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5400" b="1" spc="50"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Terima Kasih…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5656" y="3356992"/>
            <a:ext cx="856895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2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Semoga Sukses….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22009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2009"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7" y="1052737"/>
            <a:ext cx="5382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prstClr val="black"/>
                </a:solidFill>
                <a:latin typeface="Calibri" panose="020F0502020204030204" pitchFamily="34" charset="0"/>
                <a:ea typeface="Avenir Next" charset="0"/>
                <a:cs typeface="Avenir Next" charset="0"/>
              </a:rPr>
              <a:t>Data Peserta Sertifikasi Guru Tahun 2016</a:t>
            </a:r>
            <a:endParaRPr lang="id-ID" sz="2400" dirty="0">
              <a:solidFill>
                <a:prstClr val="black"/>
              </a:solidFill>
              <a:latin typeface="Calibri" panose="020F0502020204030204" pitchFamily="34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9552" y="2348881"/>
          <a:ext cx="2993133" cy="1731645"/>
        </p:xfrm>
        <a:graphic>
          <a:graphicData uri="http://schemas.openxmlformats.org/drawingml/2006/table">
            <a:tbl>
              <a:tblPr/>
              <a:tblGrid>
                <a:gridCol w="829084"/>
                <a:gridCol w="758822"/>
                <a:gridCol w="730718"/>
                <a:gridCol w="67450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SKOR UKG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TMT&lt;2006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TMT&gt;2005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N&gt;=80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75&lt;=N&lt;80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70&lt;=N&lt;75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65&lt;=N&lt;70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60&lt;=N&lt;65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55&lt;=N&lt;60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n&lt;55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851920" y="1628800"/>
          <a:ext cx="4896544" cy="1924050"/>
        </p:xfrm>
        <a:graphic>
          <a:graphicData uri="http://schemas.openxmlformats.org/drawingml/2006/table">
            <a:tbl>
              <a:tblPr/>
              <a:tblGrid>
                <a:gridCol w="2282712"/>
                <a:gridCol w="866456"/>
                <a:gridCol w="1002166"/>
                <a:gridCol w="74521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 PEGAWAI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TMT GURU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2005-12-31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 2005-12-31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PNS DPK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GTY/ PTY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Guru Honda 1 (GTT/PTT Propinsi)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Guru Honda 2 (GTT/PTT Kabupaten)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Guru Bantu Pusat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851921" y="3677816"/>
          <a:ext cx="4896543" cy="1924050"/>
        </p:xfrm>
        <a:graphic>
          <a:graphicData uri="http://schemas.openxmlformats.org/drawingml/2006/table">
            <a:tbl>
              <a:tblPr/>
              <a:tblGrid>
                <a:gridCol w="2290318"/>
                <a:gridCol w="935948"/>
                <a:gridCol w="1002166"/>
                <a:gridCol w="668111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JENJANG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TMT GURU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2005-12-31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 2005-12-31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35,279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PENGAWAS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71600" y="4530545"/>
            <a:ext cx="21602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1400" b="1" dirty="0">
                <a:solidFill>
                  <a:prstClr val="black"/>
                </a:solidFill>
                <a:latin typeface="Calibri"/>
              </a:rPr>
              <a:t>400 kuota </a:t>
            </a:r>
            <a:r>
              <a:rPr lang="id-ID" sz="1400" dirty="0">
                <a:solidFill>
                  <a:prstClr val="black"/>
                </a:solidFill>
                <a:latin typeface="Calibri"/>
              </a:rPr>
              <a:t>untuk Guru SILN sedang dalam proses</a:t>
            </a:r>
          </a:p>
        </p:txBody>
      </p:sp>
    </p:spTree>
    <p:extLst>
      <p:ext uri="{BB962C8B-B14F-4D97-AF65-F5344CB8AC3E}">
        <p14:creationId xmlns:p14="http://schemas.microsoft.com/office/powerpoint/2010/main" val="31184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23850" y="142875"/>
            <a:ext cx="8496300" cy="1071563"/>
          </a:xfrm>
          <a:solidFill>
            <a:schemeClr val="accent1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altLang="en-US" sz="2800" b="1" dirty="0" smtClean="0">
                <a:solidFill>
                  <a:schemeClr val="bg1"/>
                </a:solidFill>
              </a:rPr>
              <a:t>TUGAS CALON INSTRUKTUR (2 JP)</a:t>
            </a:r>
            <a:br>
              <a:rPr lang="id-ID" altLang="en-US" sz="2800" b="1" dirty="0" smtClean="0">
                <a:solidFill>
                  <a:schemeClr val="bg1"/>
                </a:solidFill>
              </a:rPr>
            </a:br>
            <a:r>
              <a:rPr lang="id-ID" altLang="en-US" sz="2800" b="1" dirty="0" smtClean="0">
                <a:solidFill>
                  <a:schemeClr val="bg1"/>
                </a:solidFill>
              </a:rPr>
              <a:t>Deskripsi Peningkatan Kualitas Pembelajaran/PLPG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23850" y="1500188"/>
            <a:ext cx="8496300" cy="4521200"/>
          </a:xfrm>
          <a:ln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d-ID" altLang="en-US" sz="3200" dirty="0" smtClean="0">
                <a:solidFill>
                  <a:schemeClr val="accent5">
                    <a:lumMod val="50000"/>
                  </a:schemeClr>
                </a:solidFill>
              </a:rPr>
              <a:t>Deskripsi memuat minimal 300 kata dan maksimal 600 kata, tentang (jika di ketik gunakan spasi 1,5):</a:t>
            </a:r>
          </a:p>
          <a:p>
            <a:pPr marL="971550" lvl="1" indent="-514350" algn="l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arenR"/>
              <a:defRPr/>
            </a:pPr>
            <a:r>
              <a:rPr lang="id-ID" altLang="en-US" sz="3200" dirty="0" smtClean="0">
                <a:solidFill>
                  <a:schemeClr val="accent5">
                    <a:lumMod val="50000"/>
                  </a:schemeClr>
                </a:solidFill>
              </a:rPr>
              <a:t>Usaha kreatif, inovatif, dan dampak perubahan yang telah dilakukan dalam pembelajaran/PLPG/Diklat lainnya  (Bobot 40%).</a:t>
            </a:r>
          </a:p>
          <a:p>
            <a:pPr marL="971550" lvl="1" indent="-514350" algn="l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arenR"/>
              <a:defRPr/>
            </a:pPr>
            <a:r>
              <a:rPr lang="id-ID" altLang="en-US" sz="3200" dirty="0" smtClean="0">
                <a:solidFill>
                  <a:schemeClr val="accent5">
                    <a:lumMod val="50000"/>
                  </a:schemeClr>
                </a:solidFill>
              </a:rPr>
              <a:t>Usaha kreatif dan inovatif yang dilakukan dalam meningkatkan kompetensi guru melalui PLPG 2016, untuk mencapai skor UTN/UKG ≥ 80 (Bobot 60%)</a:t>
            </a:r>
          </a:p>
          <a:p>
            <a:pPr marL="971550" lvl="1" indent="-514350" algn="l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d-ID" altLang="en-US" sz="32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id-ID" altLang="en-US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solidFill>
                  <a:schemeClr val="bg1"/>
                </a:solidFill>
              </a:rPr>
              <a:t>RUBRIK PENILAIAN</a:t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>DESKRIPSI CALON INSTRUKTUR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475"/>
            <a:ext cx="7886700" cy="3849688"/>
          </a:xfrm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3200" dirty="0" smtClean="0">
                <a:solidFill>
                  <a:schemeClr val="accent5">
                    <a:lumMod val="50000"/>
                  </a:schemeClr>
                </a:solidFill>
              </a:rPr>
              <a:t>Peningkatan Kualitas Pembelajaran/PLPG/Diklat lainnya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id-ID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sz="3200" dirty="0" smtClean="0">
                <a:solidFill>
                  <a:schemeClr val="accent5">
                    <a:lumMod val="50000"/>
                  </a:schemeClr>
                </a:solidFill>
              </a:rPr>
              <a:t>Usaha kreatif</a:t>
            </a:r>
            <a:r>
              <a:rPr lang="id-ID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d-ID" sz="3200" dirty="0" smtClean="0">
                <a:solidFill>
                  <a:schemeClr val="accent5">
                    <a:lumMod val="50000"/>
                  </a:schemeClr>
                </a:solidFill>
              </a:rPr>
              <a:t>dan Inovatif	Bobot: 20%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sz="3200" dirty="0" smtClean="0">
                <a:solidFill>
                  <a:schemeClr val="accent5">
                    <a:lumMod val="50000"/>
                  </a:schemeClr>
                </a:solidFill>
              </a:rPr>
              <a:t>Dampak perubahan		Bobot: 20%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altLang="en-US" sz="3600" b="1" dirty="0" smtClean="0">
                <a:solidFill>
                  <a:schemeClr val="bg1"/>
                </a:solidFill>
              </a:rPr>
              <a:t>Rencana Pembelajaran dalam PLPG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49500"/>
            <a:ext cx="7886700" cy="3008313"/>
          </a:xfrm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dirty="0" smtClean="0">
                <a:solidFill>
                  <a:schemeClr val="accent5">
                    <a:lumMod val="50000"/>
                  </a:schemeClr>
                </a:solidFill>
              </a:rPr>
              <a:t>Rancangan pembelajaran PLPG yang </a:t>
            </a:r>
            <a:r>
              <a:rPr lang="id-ID" sz="4000" b="1" dirty="0" smtClean="0">
                <a:solidFill>
                  <a:schemeClr val="accent5">
                    <a:lumMod val="50000"/>
                  </a:schemeClr>
                </a:solidFill>
              </a:rPr>
              <a:t>kreatif dan</a:t>
            </a:r>
            <a:r>
              <a:rPr lang="id-ID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d-ID" sz="4000" b="1" dirty="0" smtClean="0">
                <a:solidFill>
                  <a:schemeClr val="accent5">
                    <a:lumMod val="50000"/>
                  </a:schemeClr>
                </a:solidFill>
              </a:rPr>
              <a:t>inovatif</a:t>
            </a:r>
            <a:r>
              <a:rPr lang="id-ID" sz="4000" dirty="0" smtClean="0">
                <a:solidFill>
                  <a:schemeClr val="accent5">
                    <a:lumMod val="50000"/>
                  </a:schemeClr>
                </a:solidFill>
              </a:rPr>
              <a:t> dalam memfasilitasi peserta untuk mencapai skor UTN/UKG ≥ 80.</a:t>
            </a:r>
          </a:p>
          <a:p>
            <a:pPr indent="-7302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4000" b="1" dirty="0" smtClean="0">
                <a:solidFill>
                  <a:schemeClr val="accent5">
                    <a:lumMod val="50000"/>
                  </a:schemeClr>
                </a:solidFill>
              </a:rPr>
              <a:t>Bobot: 60%</a:t>
            </a:r>
            <a:endParaRPr lang="id-ID" sz="4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288" y="196850"/>
          <a:ext cx="8064501" cy="350221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56217"/>
                <a:gridCol w="1541621"/>
                <a:gridCol w="1156217"/>
                <a:gridCol w="1156217"/>
                <a:gridCol w="111893"/>
                <a:gridCol w="111893"/>
                <a:gridCol w="111893"/>
                <a:gridCol w="111893"/>
                <a:gridCol w="111893"/>
                <a:gridCol w="111893"/>
                <a:gridCol w="111893"/>
                <a:gridCol w="111893"/>
                <a:gridCol w="111893"/>
                <a:gridCol w="175079"/>
                <a:gridCol w="86003"/>
                <a:gridCol w="111893"/>
                <a:gridCol w="149189"/>
                <a:gridCol w="102566"/>
                <a:gridCol w="102566"/>
                <a:gridCol w="102566"/>
                <a:gridCol w="102566"/>
                <a:gridCol w="102566"/>
                <a:gridCol w="102566"/>
                <a:gridCol w="189592"/>
                <a:gridCol w="213078"/>
                <a:gridCol w="253481"/>
                <a:gridCol w="253481"/>
              </a:tblGrid>
              <a:tr h="325324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 gridSpan="2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FORMULIR PENILAIAN INSTITUSI TERHADAP CALON INSTRUKTUR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191444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RAYON/SUB RAYON :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 gridSpan="23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392" marR="82392" marT="41196" marB="41196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392" marR="82392" marT="41196" marB="41196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392" marR="82392" marT="41196" marB="41196"/>
                </a:tc>
              </a:tr>
              <a:tr h="191444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FAKULTAS                :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 gridSpan="23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392" marR="82392" marT="41196" marB="41196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392" marR="82392" marT="41196" marB="41196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392" marR="82392" marT="41196" marB="41196"/>
                </a:tc>
              </a:tr>
              <a:tr h="1914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PETUNJUK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 gridSpan="23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392" marR="82392" marT="41196" marB="41196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392" marR="82392" marT="41196" marB="41196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392" marR="82392" marT="41196" marB="41196"/>
                </a:tc>
              </a:tr>
              <a:tr h="463340">
                <a:tc gridSpan="2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Bapak/Ibu dimohon memberikan tanda centang (√) pada kolom penilaian sesuai skor yang menurut Bapak/Ibu paling tepat untuk setiap calon instruktur yang diusulkan.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2388" marR="82388" marT="41186" marB="41186"/>
                </a:tc>
              </a:tr>
              <a:tr h="5571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No. Urut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Nama Lengkap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NIDN/NIDK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Mapel Yang Diusulkan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Kinerja dalam Pembelajaran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Integritas dalam Melaksanakan Tugas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2388" marR="82388" marT="41186" marB="41186"/>
                </a:tc>
              </a:tr>
              <a:tr h="387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(Skor)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(Skor)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2388" marR="82388" marT="41186" marB="41186"/>
                </a:tc>
              </a:tr>
              <a:tr h="2957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000" u="none" strike="noStrike" dirty="0" smtClean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/>
                    </a:p>
                  </a:txBody>
                  <a:tcPr marL="82388" marR="82388" marT="41186" marB="41186"/>
                </a:tc>
              </a:tr>
              <a:tr h="30757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/>
                    </a:p>
                  </a:txBody>
                  <a:tcPr marL="82388" marR="82388" marT="41186" marB="41186"/>
                </a:tc>
              </a:tr>
              <a:tr h="295712">
                <a:tc>
                  <a:txBody>
                    <a:bodyPr/>
                    <a:lstStyle/>
                    <a:p>
                      <a:pPr algn="ctr" fontAlgn="auto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/>
                    </a:p>
                  </a:txBody>
                  <a:tcPr marL="82388" marR="82388" marT="41186" marB="41186"/>
                </a:tc>
              </a:tr>
              <a:tr h="295712">
                <a:tc>
                  <a:txBody>
                    <a:bodyPr/>
                    <a:lstStyle/>
                    <a:p>
                      <a:pPr algn="ctr" fontAlgn="auto">
                        <a:lnSpc>
                          <a:spcPct val="7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....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3" marR="8583" marT="8581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 dirty="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 dirty="0"/>
                    </a:p>
                  </a:txBody>
                  <a:tcPr marL="82388" marR="82388" marT="41186" marB="41186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2000" dirty="0"/>
                    </a:p>
                  </a:txBody>
                  <a:tcPr marL="82388" marR="82388" marT="41186" marB="41186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3050" y="635635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74825" y="14008100"/>
            <a:ext cx="2289175" cy="793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60" name="TextBox 12"/>
          <p:cNvSpPr txBox="1">
            <a:spLocks noChangeArrowheads="1"/>
          </p:cNvSpPr>
          <p:nvPr/>
        </p:nvSpPr>
        <p:spPr bwMode="auto">
          <a:xfrm>
            <a:off x="395288" y="4391025"/>
            <a:ext cx="806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5938" y="12666663"/>
            <a:ext cx="2289175" cy="793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9388" y="4802188"/>
            <a:ext cx="64801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</a:rPr>
              <a:t>Pemberian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skor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kinerja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integritas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menggunakan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scala</a:t>
            </a:r>
            <a:r>
              <a:rPr lang="en-US" sz="1200" dirty="0">
                <a:solidFill>
                  <a:srgbClr val="000000"/>
                </a:solidFill>
              </a:rPr>
              <a:t> rating (</a:t>
            </a:r>
            <a:r>
              <a:rPr lang="en-US" sz="1200" i="1" dirty="0">
                <a:solidFill>
                  <a:srgbClr val="000000"/>
                </a:solidFill>
              </a:rPr>
              <a:t>Rating Scale):</a:t>
            </a:r>
            <a:r>
              <a:rPr lang="en-US" sz="1200" dirty="0">
                <a:solidFill>
                  <a:srgbClr val="000000"/>
                </a:solidFill>
              </a:rPr>
              <a:t> 1 </a:t>
            </a:r>
            <a:r>
              <a:rPr lang="en-US" sz="1200" dirty="0" err="1">
                <a:solidFill>
                  <a:srgbClr val="000000"/>
                </a:solidFill>
              </a:rPr>
              <a:t>s.d.</a:t>
            </a:r>
            <a:r>
              <a:rPr lang="en-US" sz="1200" dirty="0">
                <a:solidFill>
                  <a:srgbClr val="000000"/>
                </a:solidFill>
              </a:rPr>
              <a:t> 10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 </a:t>
            </a:r>
            <a:r>
              <a:rPr lang="en-US" sz="1200" dirty="0" err="1"/>
              <a:t>Aspel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Kinerja</a:t>
            </a:r>
            <a:r>
              <a:rPr lang="en-US" sz="1200" dirty="0"/>
              <a:t> </a:t>
            </a:r>
            <a:r>
              <a:rPr lang="en-US" sz="1200" dirty="0" err="1"/>
              <a:t>meliputi</a:t>
            </a:r>
            <a:r>
              <a:rPr lang="en-US" sz="1200" dirty="0"/>
              <a:t> 1) </a:t>
            </a:r>
            <a:r>
              <a:rPr lang="en-US" sz="1200" dirty="0" err="1"/>
              <a:t>Kompetensi</a:t>
            </a:r>
            <a:r>
              <a:rPr lang="en-US" sz="1200" dirty="0"/>
              <a:t>, 2) </a:t>
            </a:r>
            <a:r>
              <a:rPr lang="en-US" sz="1200" dirty="0" err="1"/>
              <a:t>Inovasi</a:t>
            </a:r>
            <a:r>
              <a:rPr lang="en-US" sz="1200" dirty="0"/>
              <a:t>, 3) </a:t>
            </a:r>
            <a:r>
              <a:rPr lang="en-US" sz="1200" dirty="0" err="1"/>
              <a:t>Etos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pembelajaran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Integritas</a:t>
            </a:r>
            <a:r>
              <a:rPr lang="en-US" sz="1200" dirty="0"/>
              <a:t> </a:t>
            </a:r>
            <a:r>
              <a:rPr lang="en-US" sz="1200" dirty="0" err="1"/>
              <a:t>meilputi</a:t>
            </a:r>
            <a:r>
              <a:rPr lang="en-US" sz="1200" dirty="0"/>
              <a:t> 1) </a:t>
            </a:r>
            <a:r>
              <a:rPr lang="en-US" sz="1200" dirty="0" err="1"/>
              <a:t>Kejujuran</a:t>
            </a:r>
            <a:r>
              <a:rPr lang="en-US" sz="1200" dirty="0"/>
              <a:t>, 2)</a:t>
            </a:r>
            <a:r>
              <a:rPr lang="en-US" sz="1200" dirty="0" err="1"/>
              <a:t>Komitmen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3) </a:t>
            </a:r>
            <a:r>
              <a:rPr lang="en-US" sz="1200" dirty="0" err="1"/>
              <a:t>Kedisplinan</a:t>
            </a:r>
            <a:r>
              <a:rPr lang="en-US" sz="1200" dirty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Pemberian</a:t>
            </a:r>
            <a:r>
              <a:rPr lang="en-US" sz="1200" dirty="0"/>
              <a:t> </a:t>
            </a:r>
            <a:r>
              <a:rPr lang="en-US" sz="1200" dirty="0" err="1"/>
              <a:t>skor</a:t>
            </a:r>
            <a:r>
              <a:rPr lang="en-US" sz="1200" dirty="0"/>
              <a:t> </a:t>
            </a:r>
            <a:r>
              <a:rPr lang="en-US" sz="1200" dirty="0" err="1"/>
              <a:t>kinerja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integritas</a:t>
            </a:r>
            <a:r>
              <a:rPr lang="en-US" sz="1200" dirty="0"/>
              <a:t>, </a:t>
            </a:r>
            <a:r>
              <a:rPr lang="en-US" sz="1200" dirty="0" err="1"/>
              <a:t>menggunakan</a:t>
            </a:r>
            <a:r>
              <a:rPr lang="en-US" sz="1200" dirty="0"/>
              <a:t> </a:t>
            </a:r>
            <a:r>
              <a:rPr lang="en-US" sz="1200" dirty="0" err="1"/>
              <a:t>skala</a:t>
            </a:r>
            <a:r>
              <a:rPr lang="en-US" sz="1200" dirty="0"/>
              <a:t> rating 1 – 10.</a:t>
            </a:r>
          </a:p>
          <a:p>
            <a:pPr>
              <a:defRPr/>
            </a:pP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9750" y="6323013"/>
            <a:ext cx="576103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64" name="TextBox 19"/>
          <p:cNvSpPr txBox="1">
            <a:spLocks noChangeArrowheads="1"/>
          </p:cNvSpPr>
          <p:nvPr/>
        </p:nvSpPr>
        <p:spPr bwMode="auto">
          <a:xfrm>
            <a:off x="539750" y="5884863"/>
            <a:ext cx="127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Skor : 1</a:t>
            </a:r>
          </a:p>
        </p:txBody>
      </p:sp>
      <p:sp>
        <p:nvSpPr>
          <p:cNvPr id="58565" name="TextBox 20"/>
          <p:cNvSpPr txBox="1">
            <a:spLocks noChangeArrowheads="1"/>
          </p:cNvSpPr>
          <p:nvPr/>
        </p:nvSpPr>
        <p:spPr bwMode="auto">
          <a:xfrm>
            <a:off x="5437188" y="5903913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Skor : 10</a:t>
            </a:r>
          </a:p>
        </p:txBody>
      </p:sp>
      <p:sp>
        <p:nvSpPr>
          <p:cNvPr id="58566" name="TextBox 21"/>
          <p:cNvSpPr txBox="1">
            <a:spLocks noChangeArrowheads="1"/>
          </p:cNvSpPr>
          <p:nvPr/>
        </p:nvSpPr>
        <p:spPr bwMode="auto">
          <a:xfrm>
            <a:off x="539750" y="6434138"/>
            <a:ext cx="127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Sangat buruk </a:t>
            </a:r>
          </a:p>
        </p:txBody>
      </p:sp>
      <p:sp>
        <p:nvSpPr>
          <p:cNvPr id="58567" name="TextBox 22"/>
          <p:cNvSpPr txBox="1">
            <a:spLocks noChangeArrowheads="1"/>
          </p:cNvSpPr>
          <p:nvPr/>
        </p:nvSpPr>
        <p:spPr bwMode="auto">
          <a:xfrm>
            <a:off x="5391150" y="6323013"/>
            <a:ext cx="12684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Sangat baik</a:t>
            </a:r>
          </a:p>
        </p:txBody>
      </p:sp>
      <p:sp>
        <p:nvSpPr>
          <p:cNvPr id="58568" name="TextBox 1"/>
          <p:cNvSpPr txBox="1">
            <a:spLocks noChangeArrowheads="1"/>
          </p:cNvSpPr>
          <p:nvPr/>
        </p:nvSpPr>
        <p:spPr bwMode="auto">
          <a:xfrm>
            <a:off x="6721475" y="3779838"/>
            <a:ext cx="205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Medan,  Sept 2016</a:t>
            </a:r>
          </a:p>
          <a:p>
            <a:r>
              <a:rPr lang="en-US" altLang="en-US" sz="1400"/>
              <a:t>Dekan ....</a:t>
            </a:r>
          </a:p>
          <a:p>
            <a:endParaRPr lang="en-US" altLang="en-US" sz="1400"/>
          </a:p>
          <a:p>
            <a:endParaRPr lang="en-US" altLang="en-US" sz="1400"/>
          </a:p>
          <a:p>
            <a:endParaRPr lang="en-US" altLang="en-US" sz="1400"/>
          </a:p>
          <a:p>
            <a:r>
              <a:rPr lang="en-US" altLang="en-US" sz="1400"/>
              <a:t>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1404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20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20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20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20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20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7B16F4-F8B9-47D3-8346-257737C83B4A}" type="slidenum">
              <a:rPr lang="en-US" altLang="en-US" smtClean="0">
                <a:solidFill>
                  <a:srgbClr val="898989"/>
                </a:solidFill>
              </a:rPr>
              <a:pPr/>
              <a:t>5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95536" y="2204864"/>
            <a:ext cx="8424936" cy="288032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252" tIns="50626" rIns="101252" bIns="50626" anchor="ctr"/>
          <a:lstStyle/>
          <a:p>
            <a:pPr algn="ctr">
              <a:defRPr/>
            </a:pPr>
            <a:endParaRPr lang="id-ID" sz="90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1031875" y="2198688"/>
            <a:ext cx="660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2006</a:t>
            </a: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7083425" y="2200275"/>
            <a:ext cx="6604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2015</a:t>
            </a:r>
          </a:p>
        </p:txBody>
      </p:sp>
      <p:sp>
        <p:nvSpPr>
          <p:cNvPr id="18440" name="TextBox 6"/>
          <p:cNvSpPr txBox="1">
            <a:spLocks noChangeArrowheads="1"/>
          </p:cNvSpPr>
          <p:nvPr/>
        </p:nvSpPr>
        <p:spPr bwMode="auto">
          <a:xfrm>
            <a:off x="1752600" y="2192338"/>
            <a:ext cx="6588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2007</a:t>
            </a:r>
          </a:p>
        </p:txBody>
      </p:sp>
      <p:sp>
        <p:nvSpPr>
          <p:cNvPr id="18441" name="TextBox 7"/>
          <p:cNvSpPr txBox="1">
            <a:spLocks noChangeArrowheads="1"/>
          </p:cNvSpPr>
          <p:nvPr/>
        </p:nvSpPr>
        <p:spPr bwMode="auto">
          <a:xfrm>
            <a:off x="2484438" y="2192338"/>
            <a:ext cx="6588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2008</a:t>
            </a:r>
          </a:p>
        </p:txBody>
      </p:sp>
      <p:sp>
        <p:nvSpPr>
          <p:cNvPr id="18442" name="TextBox 8"/>
          <p:cNvSpPr txBox="1">
            <a:spLocks noChangeArrowheads="1"/>
          </p:cNvSpPr>
          <p:nvPr/>
        </p:nvSpPr>
        <p:spPr bwMode="auto">
          <a:xfrm>
            <a:off x="3132138" y="2192338"/>
            <a:ext cx="6588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2009</a:t>
            </a:r>
          </a:p>
        </p:txBody>
      </p:sp>
      <p:sp>
        <p:nvSpPr>
          <p:cNvPr id="18443" name="TextBox 9"/>
          <p:cNvSpPr txBox="1">
            <a:spLocks noChangeArrowheads="1"/>
          </p:cNvSpPr>
          <p:nvPr/>
        </p:nvSpPr>
        <p:spPr bwMode="auto">
          <a:xfrm>
            <a:off x="3851275" y="2192338"/>
            <a:ext cx="660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2010</a:t>
            </a:r>
          </a:p>
        </p:txBody>
      </p:sp>
      <p:sp>
        <p:nvSpPr>
          <p:cNvPr id="18444" name="TextBox 10"/>
          <p:cNvSpPr txBox="1">
            <a:spLocks noChangeArrowheads="1"/>
          </p:cNvSpPr>
          <p:nvPr/>
        </p:nvSpPr>
        <p:spPr bwMode="auto">
          <a:xfrm>
            <a:off x="4533900" y="2195513"/>
            <a:ext cx="6477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2011</a:t>
            </a:r>
          </a:p>
        </p:txBody>
      </p:sp>
      <p:sp>
        <p:nvSpPr>
          <p:cNvPr id="18445" name="TextBox 11"/>
          <p:cNvSpPr txBox="1">
            <a:spLocks noChangeArrowheads="1"/>
          </p:cNvSpPr>
          <p:nvPr/>
        </p:nvSpPr>
        <p:spPr bwMode="auto">
          <a:xfrm>
            <a:off x="5178425" y="2192338"/>
            <a:ext cx="660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2012</a:t>
            </a:r>
          </a:p>
        </p:txBody>
      </p:sp>
      <p:sp>
        <p:nvSpPr>
          <p:cNvPr id="18446" name="TextBox 12"/>
          <p:cNvSpPr txBox="1">
            <a:spLocks noChangeArrowheads="1"/>
          </p:cNvSpPr>
          <p:nvPr/>
        </p:nvSpPr>
        <p:spPr bwMode="auto">
          <a:xfrm>
            <a:off x="5856288" y="2192338"/>
            <a:ext cx="660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2013</a:t>
            </a:r>
          </a:p>
        </p:txBody>
      </p:sp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6432550" y="2192338"/>
            <a:ext cx="660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2014</a:t>
            </a:r>
          </a:p>
        </p:txBody>
      </p:sp>
      <p:sp>
        <p:nvSpPr>
          <p:cNvPr id="18448" name="TextBox 14"/>
          <p:cNvSpPr txBox="1">
            <a:spLocks noChangeArrowheads="1"/>
          </p:cNvSpPr>
          <p:nvPr/>
        </p:nvSpPr>
        <p:spPr bwMode="auto">
          <a:xfrm>
            <a:off x="7974013" y="2200275"/>
            <a:ext cx="6604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2016</a:t>
            </a:r>
          </a:p>
        </p:txBody>
      </p:sp>
      <p:sp>
        <p:nvSpPr>
          <p:cNvPr id="18449" name="TextBox 15"/>
          <p:cNvSpPr txBox="1">
            <a:spLocks noChangeArrowheads="1"/>
          </p:cNvSpPr>
          <p:nvPr/>
        </p:nvSpPr>
        <p:spPr bwMode="auto">
          <a:xfrm>
            <a:off x="455613" y="2200275"/>
            <a:ext cx="6604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52" tIns="50626" rIns="101252" bIns="506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00" b="1">
                <a:latin typeface="Avenir Next"/>
                <a:ea typeface="Avenir Next"/>
                <a:cs typeface="Avenir Next"/>
              </a:rPr>
              <a:t>2005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7937" y="2219201"/>
            <a:ext cx="71438" cy="2603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179512" y="2219201"/>
            <a:ext cx="71438" cy="2603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7740650" y="1476375"/>
            <a:ext cx="1227138" cy="657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1252" tIns="50626" rIns="101252" bIns="50626">
            <a:spAutoFit/>
          </a:bodyPr>
          <a:lstStyle/>
          <a:p>
            <a:pPr>
              <a:defRPr/>
            </a:pPr>
            <a:r>
              <a:rPr lang="id-ID" sz="900" b="1" dirty="0">
                <a:latin typeface="Avenir Next" charset="0"/>
                <a:ea typeface="Avenir Next" charset="0"/>
                <a:cs typeface="Avenir Next" charset="0"/>
              </a:rPr>
              <a:t>Pelaksanaan PPG bagi calon guru sesuai dengan Peraturan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388" y="1685925"/>
            <a:ext cx="815975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1252" tIns="50626" rIns="101252" bIns="50626">
            <a:spAutoFit/>
          </a:bodyPr>
          <a:lstStyle/>
          <a:p>
            <a:pPr algn="ctr">
              <a:defRPr/>
            </a:pPr>
            <a:r>
              <a:rPr lang="id-ID" sz="1200" b="1">
                <a:latin typeface="Avenir Next" charset="0"/>
                <a:ea typeface="Avenir Next" charset="0"/>
                <a:cs typeface="Avenir Next" charset="0"/>
              </a:rPr>
              <a:t>UU</a:t>
            </a:r>
            <a:r>
              <a:rPr lang="en-US" sz="1200" b="1">
                <a:latin typeface="Avenir Next" charset="0"/>
                <a:ea typeface="Avenir Next" charset="0"/>
                <a:cs typeface="Avenir Next" charset="0"/>
              </a:rPr>
              <a:t> No.</a:t>
            </a:r>
            <a:r>
              <a:rPr lang="id-ID" sz="1200" b="1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id-ID" sz="1200" b="1" dirty="0">
                <a:latin typeface="Avenir Next" charset="0"/>
                <a:ea typeface="Avenir Next" charset="0"/>
                <a:cs typeface="Avenir Next" charset="0"/>
              </a:rPr>
              <a:t>14/2005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740650" y="1341438"/>
            <a:ext cx="127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9" name="TextBox 26"/>
          <p:cNvSpPr txBox="1">
            <a:spLocks noChangeArrowheads="1"/>
          </p:cNvSpPr>
          <p:nvPr/>
        </p:nvSpPr>
        <p:spPr bwMode="auto">
          <a:xfrm>
            <a:off x="7643813" y="1052513"/>
            <a:ext cx="1347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400" b="1">
                <a:latin typeface="Avenir Next"/>
                <a:ea typeface="Avenir Next"/>
                <a:cs typeface="Avenir Next"/>
              </a:rPr>
              <a:t>Masa Optimal</a:t>
            </a:r>
          </a:p>
        </p:txBody>
      </p:sp>
      <p:pic>
        <p:nvPicPr>
          <p:cNvPr id="18460" name="Picture 16" descr="Hasil gambar untuk sedang kuli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0" r="27226"/>
          <a:stretch>
            <a:fillRect/>
          </a:stretch>
        </p:blipFill>
        <p:spPr bwMode="auto">
          <a:xfrm>
            <a:off x="7783513" y="2957513"/>
            <a:ext cx="10937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1" name="TextBox 29"/>
          <p:cNvSpPr txBox="1">
            <a:spLocks noChangeArrowheads="1"/>
          </p:cNvSpPr>
          <p:nvPr/>
        </p:nvSpPr>
        <p:spPr bwMode="auto">
          <a:xfrm>
            <a:off x="7974013" y="25400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Aharoni" pitchFamily="2" charset="-79"/>
                <a:cs typeface="Aharoni" pitchFamily="2" charset="-79"/>
              </a:rPr>
              <a:t>PPG</a:t>
            </a:r>
            <a:r>
              <a:rPr lang="id-ID" altLang="en-US" b="1">
                <a:latin typeface="Aharoni" pitchFamily="2" charset="-79"/>
                <a:cs typeface="Aharoni" pitchFamily="2" charset="-79"/>
              </a:rPr>
              <a:t> ?</a:t>
            </a:r>
            <a:endParaRPr lang="en-US" altLang="en-US" b="1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8462" name="Group 30"/>
          <p:cNvGrpSpPr>
            <a:grpSpLocks/>
          </p:cNvGrpSpPr>
          <p:nvPr/>
        </p:nvGrpSpPr>
        <p:grpSpPr bwMode="auto">
          <a:xfrm>
            <a:off x="971550" y="2813050"/>
            <a:ext cx="7605713" cy="3236913"/>
            <a:chOff x="934476" y="2631807"/>
            <a:chExt cx="7606107" cy="242779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066246" y="4003471"/>
              <a:ext cx="64011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8479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76" y="3546148"/>
              <a:ext cx="1771649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0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" r="26521"/>
            <a:stretch>
              <a:fillRect/>
            </a:stretch>
          </p:blipFill>
          <p:spPr bwMode="auto">
            <a:xfrm>
              <a:off x="1276350" y="3546148"/>
              <a:ext cx="12382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1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23"/>
            <a:stretch>
              <a:fillRect/>
            </a:stretch>
          </p:blipFill>
          <p:spPr bwMode="auto">
            <a:xfrm>
              <a:off x="2565401" y="3536623"/>
              <a:ext cx="13017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2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23"/>
            <a:stretch>
              <a:fillRect/>
            </a:stretch>
          </p:blipFill>
          <p:spPr bwMode="auto">
            <a:xfrm>
              <a:off x="3943351" y="3546148"/>
              <a:ext cx="13017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990042" y="4117776"/>
              <a:ext cx="64011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162562" y="4003471"/>
              <a:ext cx="76204" cy="114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314970" y="4003471"/>
              <a:ext cx="76204" cy="114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010154" y="4003471"/>
              <a:ext cx="76204" cy="114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066246" y="4003471"/>
              <a:ext cx="76204" cy="114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218654" y="4003471"/>
              <a:ext cx="76204" cy="114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89" name="TextBox 42"/>
            <p:cNvSpPr txBox="1">
              <a:spLocks noChangeArrowheads="1"/>
            </p:cNvSpPr>
            <p:nvPr/>
          </p:nvSpPr>
          <p:spPr bwMode="auto">
            <a:xfrm rot="-300000">
              <a:off x="1288988" y="3546145"/>
              <a:ext cx="327334" cy="30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8490" name="TextBox 43"/>
            <p:cNvSpPr txBox="1">
              <a:spLocks noChangeArrowheads="1"/>
            </p:cNvSpPr>
            <p:nvPr/>
          </p:nvSpPr>
          <p:spPr bwMode="auto">
            <a:xfrm>
              <a:off x="5400490" y="3531811"/>
              <a:ext cx="327334" cy="30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8491" name="TextBox 44"/>
            <p:cNvSpPr txBox="1">
              <a:spLocks noChangeArrowheads="1"/>
            </p:cNvSpPr>
            <p:nvPr/>
          </p:nvSpPr>
          <p:spPr bwMode="auto">
            <a:xfrm>
              <a:off x="4028890" y="3546144"/>
              <a:ext cx="327334" cy="30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8492" name="TextBox 45"/>
            <p:cNvSpPr txBox="1">
              <a:spLocks noChangeArrowheads="1"/>
            </p:cNvSpPr>
            <p:nvPr/>
          </p:nvSpPr>
          <p:spPr bwMode="auto">
            <a:xfrm rot="-300000">
              <a:off x="2650878" y="3531814"/>
              <a:ext cx="327334" cy="30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6602145" y="3196190"/>
              <a:ext cx="0" cy="666781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69"/>
            <p:cNvSpPr/>
            <p:nvPr/>
          </p:nvSpPr>
          <p:spPr>
            <a:xfrm rot="16200000">
              <a:off x="6474543" y="3148364"/>
              <a:ext cx="105971" cy="101605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1252" tIns="50626" rIns="101252" bIns="50626" anchor="ctr"/>
            <a:lstStyle/>
            <a:p>
              <a:pPr algn="ctr">
                <a:defRPr/>
              </a:pPr>
              <a:endParaRPr lang="en-US" sz="800"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5105055" y="3223576"/>
              <a:ext cx="0" cy="66559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69"/>
            <p:cNvSpPr/>
            <p:nvPr/>
          </p:nvSpPr>
          <p:spPr>
            <a:xfrm rot="16200000">
              <a:off x="4977453" y="3174559"/>
              <a:ext cx="105971" cy="101605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1252" tIns="50626" rIns="101252" bIns="50626" anchor="ctr"/>
            <a:lstStyle/>
            <a:p>
              <a:pPr algn="ctr">
                <a:defRPr/>
              </a:pPr>
              <a:endParaRPr lang="en-US" sz="800"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3706395" y="3223576"/>
              <a:ext cx="0" cy="66559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Isosceles Triangle 69"/>
            <p:cNvSpPr/>
            <p:nvPr/>
          </p:nvSpPr>
          <p:spPr>
            <a:xfrm rot="16200000">
              <a:off x="3578793" y="3174559"/>
              <a:ext cx="105971" cy="101605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1252" tIns="50626" rIns="101252" bIns="50626" anchor="ctr"/>
            <a:lstStyle/>
            <a:p>
              <a:pPr algn="ctr">
                <a:defRPr/>
              </a:pPr>
              <a:endParaRPr lang="en-US" sz="800"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2334724" y="3223576"/>
              <a:ext cx="0" cy="66559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Isosceles Triangle 69"/>
            <p:cNvSpPr/>
            <p:nvPr/>
          </p:nvSpPr>
          <p:spPr>
            <a:xfrm rot="16200000">
              <a:off x="2207122" y="3174559"/>
              <a:ext cx="105971" cy="101605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1252" tIns="50626" rIns="101252" bIns="50626" anchor="ctr"/>
            <a:lstStyle/>
            <a:p>
              <a:pPr algn="ctr">
                <a:defRPr/>
              </a:pPr>
              <a:endParaRPr lang="en-US" sz="800"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18501" name="TextBox 54"/>
            <p:cNvSpPr txBox="1">
              <a:spLocks noChangeArrowheads="1"/>
            </p:cNvSpPr>
            <p:nvPr/>
          </p:nvSpPr>
          <p:spPr bwMode="auto">
            <a:xfrm>
              <a:off x="6003060" y="3086724"/>
              <a:ext cx="582211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2016</a:t>
              </a:r>
            </a:p>
          </p:txBody>
        </p:sp>
        <p:sp>
          <p:nvSpPr>
            <p:cNvPr id="18502" name="TextBox 55"/>
            <p:cNvSpPr txBox="1">
              <a:spLocks noChangeArrowheads="1"/>
            </p:cNvSpPr>
            <p:nvPr/>
          </p:nvSpPr>
          <p:spPr bwMode="auto">
            <a:xfrm>
              <a:off x="4555266" y="3088956"/>
              <a:ext cx="582211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2017</a:t>
              </a:r>
            </a:p>
          </p:txBody>
        </p:sp>
        <p:sp>
          <p:nvSpPr>
            <p:cNvPr id="18503" name="TextBox 56"/>
            <p:cNvSpPr txBox="1">
              <a:spLocks noChangeArrowheads="1"/>
            </p:cNvSpPr>
            <p:nvPr/>
          </p:nvSpPr>
          <p:spPr bwMode="auto">
            <a:xfrm>
              <a:off x="3124212" y="3088956"/>
              <a:ext cx="582211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2018</a:t>
              </a:r>
            </a:p>
          </p:txBody>
        </p:sp>
        <p:sp>
          <p:nvSpPr>
            <p:cNvPr id="18504" name="TextBox 57"/>
            <p:cNvSpPr txBox="1">
              <a:spLocks noChangeArrowheads="1"/>
            </p:cNvSpPr>
            <p:nvPr/>
          </p:nvSpPr>
          <p:spPr bwMode="auto">
            <a:xfrm>
              <a:off x="1735871" y="3088956"/>
              <a:ext cx="582211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2019</a:t>
              </a:r>
            </a:p>
          </p:txBody>
        </p:sp>
        <p:pic>
          <p:nvPicPr>
            <p:cNvPr id="18505" name="Picture 2" descr="Hasil gambar untuk orang jalan kak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031807"/>
              <a:ext cx="827088" cy="35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6" name="Picture 4" descr="Hasil gambar untuk orang jalan kak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516" b="17242"/>
            <a:stretch>
              <a:fillRect/>
            </a:stretch>
          </p:blipFill>
          <p:spPr bwMode="auto">
            <a:xfrm flipH="1">
              <a:off x="4572000" y="4117657"/>
              <a:ext cx="379006" cy="45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7" name="Picture 4" descr="Hasil gambar untuk orang jalan kak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63"/>
            <a:stretch>
              <a:fillRect/>
            </a:stretch>
          </p:blipFill>
          <p:spPr bwMode="auto">
            <a:xfrm flipH="1">
              <a:off x="6629425" y="4346247"/>
              <a:ext cx="477939" cy="505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61"/>
            <p:cNvSpPr/>
            <p:nvPr/>
          </p:nvSpPr>
          <p:spPr>
            <a:xfrm>
              <a:off x="6476726" y="4174929"/>
              <a:ext cx="304816" cy="228611"/>
            </a:xfrm>
            <a:custGeom>
              <a:avLst/>
              <a:gdLst>
                <a:gd name="connsiteX0" fmla="*/ 0 w 260350"/>
                <a:gd name="connsiteY0" fmla="*/ 0 h 196850"/>
                <a:gd name="connsiteX1" fmla="*/ 171450 w 260350"/>
                <a:gd name="connsiteY1" fmla="*/ 50800 h 196850"/>
                <a:gd name="connsiteX2" fmla="*/ 260350 w 260350"/>
                <a:gd name="connsiteY2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" h="196850">
                  <a:moveTo>
                    <a:pt x="0" y="0"/>
                  </a:moveTo>
                  <a:cubicBezTo>
                    <a:pt x="64029" y="8996"/>
                    <a:pt x="128058" y="17992"/>
                    <a:pt x="171450" y="50800"/>
                  </a:cubicBezTo>
                  <a:cubicBezTo>
                    <a:pt x="214842" y="83608"/>
                    <a:pt x="237596" y="140229"/>
                    <a:pt x="260350" y="196850"/>
                  </a:cubicBezTo>
                </a:path>
              </a:pathLst>
            </a:custGeom>
            <a:ln w="28575"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09" name="TextBox 62"/>
            <p:cNvSpPr txBox="1">
              <a:spLocks noChangeArrowheads="1"/>
            </p:cNvSpPr>
            <p:nvPr/>
          </p:nvSpPr>
          <p:spPr bwMode="auto">
            <a:xfrm>
              <a:off x="5255230" y="3317557"/>
              <a:ext cx="1422258" cy="230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/>
                <a:t>Peserta : </a:t>
              </a:r>
              <a:r>
                <a:rPr lang="id-ID" altLang="en-US" sz="1400" b="1" u="sng"/>
                <a:t>69.000</a:t>
              </a:r>
              <a:endParaRPr lang="en-US" altLang="en-US" sz="1400" b="1"/>
            </a:p>
          </p:txBody>
        </p:sp>
        <p:pic>
          <p:nvPicPr>
            <p:cNvPr id="18510" name="Picture 2" descr="Hasil gambar untuk orang jalan kak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031807"/>
              <a:ext cx="827088" cy="35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1" name="Picture 2" descr="Hasil gambar untuk orang jalan kak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031807"/>
              <a:ext cx="827088" cy="35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2" name="Picture 2" descr="Hasil gambar untuk orang jalan kak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31807"/>
              <a:ext cx="827088" cy="35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13" name="TextBox 66"/>
            <p:cNvSpPr txBox="1">
              <a:spLocks noChangeArrowheads="1"/>
            </p:cNvSpPr>
            <p:nvPr/>
          </p:nvSpPr>
          <p:spPr bwMode="auto">
            <a:xfrm>
              <a:off x="6808570" y="4207199"/>
              <a:ext cx="1732013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/>
                <a:t>Tidak lulus</a:t>
              </a:r>
              <a:r>
                <a:rPr lang="id-ID" altLang="en-US" sz="1200" b="1"/>
                <a:t> UTN/UKG</a:t>
              </a:r>
              <a:endParaRPr lang="en-US" altLang="en-US" sz="1200" b="1"/>
            </a:p>
          </p:txBody>
        </p:sp>
        <p:pic>
          <p:nvPicPr>
            <p:cNvPr id="1851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47442">
              <a:off x="6546933" y="4811731"/>
              <a:ext cx="77528" cy="19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476200">
              <a:off x="6707057" y="4702171"/>
              <a:ext cx="81440" cy="19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47442">
              <a:off x="6242139" y="4775353"/>
              <a:ext cx="77528" cy="19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476200">
              <a:off x="6402253" y="4702171"/>
              <a:ext cx="81440" cy="19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47442">
              <a:off x="5861135" y="4754581"/>
              <a:ext cx="77528" cy="19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9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476200">
              <a:off x="6021257" y="4702171"/>
              <a:ext cx="81440" cy="19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47442">
              <a:off x="5491358" y="4697431"/>
              <a:ext cx="77528" cy="19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476200">
              <a:off x="5716455" y="4628049"/>
              <a:ext cx="81440" cy="19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47442">
              <a:off x="5175334" y="4640281"/>
              <a:ext cx="77528" cy="19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476200">
              <a:off x="5335456" y="4570899"/>
              <a:ext cx="81440" cy="19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47442">
              <a:off x="4794338" y="4583131"/>
              <a:ext cx="77528" cy="19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476200">
              <a:off x="4954457" y="4513749"/>
              <a:ext cx="81440" cy="19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26" name="TextBox 80"/>
            <p:cNvSpPr txBox="1">
              <a:spLocks noChangeArrowheads="1"/>
            </p:cNvSpPr>
            <p:nvPr/>
          </p:nvSpPr>
          <p:spPr bwMode="auto">
            <a:xfrm>
              <a:off x="4876819" y="4851856"/>
              <a:ext cx="1742785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/>
                <a:t>Ikut tahun berikutnya</a:t>
              </a:r>
            </a:p>
          </p:txBody>
        </p:sp>
        <p:pic>
          <p:nvPicPr>
            <p:cNvPr id="18527" name="Picture 10" descr="Hasil gambar untuk lulus sarjan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524" y="2688895"/>
              <a:ext cx="991490" cy="51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28" name="TextBox 82"/>
            <p:cNvSpPr txBox="1">
              <a:spLocks noChangeArrowheads="1"/>
            </p:cNvSpPr>
            <p:nvPr/>
          </p:nvSpPr>
          <p:spPr bwMode="auto">
            <a:xfrm>
              <a:off x="6839488" y="3228483"/>
              <a:ext cx="936524" cy="48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/>
                <a:t>Lulus </a:t>
              </a:r>
            </a:p>
            <a:p>
              <a:r>
                <a:rPr lang="id-ID" altLang="en-US" sz="1200" b="1"/>
                <a:t>UTN/</a:t>
              </a:r>
              <a:r>
                <a:rPr lang="en-US" altLang="en-US" sz="1200" b="1"/>
                <a:t>U</a:t>
              </a:r>
              <a:r>
                <a:rPr lang="id-ID" altLang="en-US" sz="1200" b="1"/>
                <a:t>KG</a:t>
              </a:r>
              <a:r>
                <a:rPr lang="en-US" altLang="en-US" sz="1200" b="1"/>
                <a:t>:</a:t>
              </a:r>
              <a:endParaRPr lang="id-ID" altLang="en-US" sz="1200" b="1"/>
            </a:p>
            <a:p>
              <a:r>
                <a:rPr lang="en-US" altLang="en-US" sz="1200" b="1"/>
                <a:t> </a:t>
              </a:r>
              <a:r>
                <a:rPr lang="en-US" altLang="en-US" sz="1200" b="1" u="sng"/>
                <a:t>&gt;</a:t>
              </a:r>
              <a:r>
                <a:rPr lang="en-US" altLang="en-US" sz="1200" b="1"/>
                <a:t> 80.00</a:t>
              </a:r>
            </a:p>
          </p:txBody>
        </p:sp>
        <p:sp>
          <p:nvSpPr>
            <p:cNvPr id="84" name="Freeform 83"/>
            <p:cNvSpPr/>
            <p:nvPr/>
          </p:nvSpPr>
          <p:spPr>
            <a:xfrm rot="16560540">
              <a:off x="6683112" y="2890184"/>
              <a:ext cx="228611" cy="304816"/>
            </a:xfrm>
            <a:custGeom>
              <a:avLst/>
              <a:gdLst>
                <a:gd name="connsiteX0" fmla="*/ 0 w 260350"/>
                <a:gd name="connsiteY0" fmla="*/ 0 h 196850"/>
                <a:gd name="connsiteX1" fmla="*/ 171450 w 260350"/>
                <a:gd name="connsiteY1" fmla="*/ 50800 h 196850"/>
                <a:gd name="connsiteX2" fmla="*/ 260350 w 260350"/>
                <a:gd name="connsiteY2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" h="196850">
                  <a:moveTo>
                    <a:pt x="0" y="0"/>
                  </a:moveTo>
                  <a:cubicBezTo>
                    <a:pt x="64029" y="8996"/>
                    <a:pt x="128058" y="17992"/>
                    <a:pt x="171450" y="50800"/>
                  </a:cubicBezTo>
                  <a:cubicBezTo>
                    <a:pt x="214842" y="83608"/>
                    <a:pt x="237596" y="140229"/>
                    <a:pt x="260350" y="196850"/>
                  </a:cubicBezTo>
                </a:path>
              </a:pathLst>
            </a:cu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30" name="TextBox 84"/>
            <p:cNvSpPr txBox="1">
              <a:spLocks noChangeArrowheads="1"/>
            </p:cNvSpPr>
            <p:nvPr/>
          </p:nvSpPr>
          <p:spPr bwMode="auto">
            <a:xfrm>
              <a:off x="2230737" y="2631807"/>
              <a:ext cx="4104669" cy="3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>
                  <a:latin typeface="Avenir Next"/>
                  <a:ea typeface="Avenir Next"/>
                  <a:cs typeface="Avenir Next"/>
                </a:rPr>
                <a:t>Periode penuntasan pola PLPG</a:t>
              </a:r>
              <a:endParaRPr lang="id-ID" altLang="en-US" sz="2000">
                <a:latin typeface="Avenir Next"/>
                <a:ea typeface="Avenir Next"/>
                <a:cs typeface="Avenir Next"/>
              </a:endParaRPr>
            </a:p>
          </p:txBody>
        </p:sp>
        <p:sp>
          <p:nvSpPr>
            <p:cNvPr id="18531" name="TextBox 85"/>
            <p:cNvSpPr txBox="1">
              <a:spLocks noChangeArrowheads="1"/>
            </p:cNvSpPr>
            <p:nvPr/>
          </p:nvSpPr>
          <p:spPr bwMode="auto">
            <a:xfrm>
              <a:off x="3733800" y="3308806"/>
              <a:ext cx="1518443" cy="20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/>
                <a:t>Peserta : </a:t>
              </a:r>
              <a:r>
                <a:rPr lang="en-US" altLang="en-US" sz="1200" b="1" u="sng"/>
                <a:t>+</a:t>
              </a:r>
              <a:r>
                <a:rPr lang="en-US" altLang="en-US" sz="1200" b="1"/>
                <a:t>1</a:t>
              </a:r>
              <a:r>
                <a:rPr lang="id-ID" altLang="en-US" sz="1200" b="1"/>
                <a:t>60</a:t>
              </a:r>
              <a:r>
                <a:rPr lang="en-US" altLang="en-US" sz="1200" b="1"/>
                <a:t>.000</a:t>
              </a:r>
            </a:p>
          </p:txBody>
        </p:sp>
        <p:sp>
          <p:nvSpPr>
            <p:cNvPr id="18532" name="TextBox 86"/>
            <p:cNvSpPr txBox="1">
              <a:spLocks noChangeArrowheads="1"/>
            </p:cNvSpPr>
            <p:nvPr/>
          </p:nvSpPr>
          <p:spPr bwMode="auto">
            <a:xfrm>
              <a:off x="2362200" y="3308806"/>
              <a:ext cx="1518443" cy="20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/>
                <a:t>Peserta : </a:t>
              </a:r>
              <a:r>
                <a:rPr lang="en-US" altLang="en-US" sz="1200" b="1" u="sng"/>
                <a:t>+</a:t>
              </a:r>
              <a:r>
                <a:rPr lang="en-US" altLang="en-US" sz="1200" b="1"/>
                <a:t>1</a:t>
              </a:r>
              <a:r>
                <a:rPr lang="id-ID" altLang="en-US" sz="1200" b="1"/>
                <a:t>60</a:t>
              </a:r>
              <a:r>
                <a:rPr lang="en-US" altLang="en-US" sz="1200" b="1"/>
                <a:t>.000</a:t>
              </a:r>
            </a:p>
          </p:txBody>
        </p:sp>
        <p:sp>
          <p:nvSpPr>
            <p:cNvPr id="18533" name="TextBox 87"/>
            <p:cNvSpPr txBox="1">
              <a:spLocks noChangeArrowheads="1"/>
            </p:cNvSpPr>
            <p:nvPr/>
          </p:nvSpPr>
          <p:spPr bwMode="auto">
            <a:xfrm>
              <a:off x="934476" y="3308806"/>
              <a:ext cx="1518443" cy="20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/>
                <a:t>Peserta : </a:t>
              </a:r>
              <a:r>
                <a:rPr lang="en-US" altLang="en-US" sz="1200" b="1" u="sng"/>
                <a:t>+</a:t>
              </a:r>
              <a:r>
                <a:rPr lang="en-US" altLang="en-US" sz="1200" b="1"/>
                <a:t>1</a:t>
              </a:r>
              <a:r>
                <a:rPr lang="id-ID" altLang="en-US" sz="1200" b="1"/>
                <a:t>60</a:t>
              </a:r>
              <a:r>
                <a:rPr lang="en-US" altLang="en-US" sz="1200" b="1"/>
                <a:t>.000</a:t>
              </a:r>
            </a:p>
          </p:txBody>
        </p:sp>
      </p:grpSp>
      <p:sp>
        <p:nvSpPr>
          <p:cNvPr id="18463" name="Rectangle 1"/>
          <p:cNvSpPr>
            <a:spLocks noChangeArrowheads="1"/>
          </p:cNvSpPr>
          <p:nvPr/>
        </p:nvSpPr>
        <p:spPr bwMode="auto">
          <a:xfrm>
            <a:off x="3779838" y="1454150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2000" b="1">
                <a:latin typeface="Calibri" panose="020F0502020204030204" pitchFamily="34" charset="0"/>
                <a:ea typeface="Avenir Next"/>
                <a:cs typeface="Avenir Next"/>
              </a:rPr>
              <a:t>Pola </a:t>
            </a:r>
            <a:r>
              <a:rPr lang="en-US" altLang="en-US" sz="2000" b="1">
                <a:latin typeface="Calibri" panose="020F0502020204030204" pitchFamily="34" charset="0"/>
                <a:ea typeface="Avenir Next"/>
                <a:cs typeface="Avenir Next"/>
              </a:rPr>
              <a:t>PLPG</a:t>
            </a:r>
            <a:endParaRPr lang="id-ID" altLang="en-US" sz="2000" b="1">
              <a:latin typeface="Calibri" panose="020F0502020204030204" pitchFamily="34" charset="0"/>
              <a:ea typeface="Avenir Next"/>
              <a:cs typeface="Avenir Next"/>
            </a:endParaRPr>
          </a:p>
        </p:txBody>
      </p:sp>
      <p:grpSp>
        <p:nvGrpSpPr>
          <p:cNvPr id="18464" name="Group 89"/>
          <p:cNvGrpSpPr>
            <a:grpSpLocks/>
          </p:cNvGrpSpPr>
          <p:nvPr/>
        </p:nvGrpSpPr>
        <p:grpSpPr bwMode="auto">
          <a:xfrm>
            <a:off x="1012825" y="4814888"/>
            <a:ext cx="3438525" cy="1658937"/>
            <a:chOff x="5580112" y="1516691"/>
            <a:chExt cx="3439562" cy="1244260"/>
          </a:xfrm>
        </p:grpSpPr>
        <p:sp>
          <p:nvSpPr>
            <p:cNvPr id="91" name="Right Arrow 90"/>
            <p:cNvSpPr/>
            <p:nvPr/>
          </p:nvSpPr>
          <p:spPr>
            <a:xfrm>
              <a:off x="5580112" y="1779831"/>
              <a:ext cx="2343857" cy="637014"/>
            </a:xfrm>
            <a:prstGeom prst="rightArrow">
              <a:avLst>
                <a:gd name="adj1" fmla="val 64527"/>
                <a:gd name="adj2" fmla="val 498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2000">
                <a:solidFill>
                  <a:schemeClr val="accent6">
                    <a:lumMod val="75000"/>
                  </a:schemeClr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18473" name="Rectangle 91"/>
            <p:cNvSpPr>
              <a:spLocks noChangeArrowheads="1"/>
            </p:cNvSpPr>
            <p:nvPr/>
          </p:nvSpPr>
          <p:spPr bwMode="auto">
            <a:xfrm>
              <a:off x="5724128" y="1971223"/>
              <a:ext cx="561010" cy="2077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9538" indent="-10953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chemeClr val="bg1"/>
                  </a:solidFill>
                  <a:latin typeface="Avenir Next Condensed"/>
                  <a:ea typeface="Avenir Next Condensed"/>
                  <a:cs typeface="Avenir Next Condensed"/>
                </a:rPr>
                <a:t>2019</a:t>
              </a:r>
              <a:endParaRPr lang="id-ID" altLang="en-US" sz="1200" b="1">
                <a:solidFill>
                  <a:schemeClr val="bg1"/>
                </a:solidFill>
                <a:latin typeface="Avenir Next Condensed"/>
                <a:ea typeface="Avenir Next Condensed"/>
                <a:cs typeface="Avenir Next Condensed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372514" y="1971531"/>
              <a:ext cx="560556" cy="20717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marL="109538" indent="-109538"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venir Next Condensed" charset="0"/>
                  <a:ea typeface="Avenir Next Condensed" charset="0"/>
                  <a:cs typeface="Avenir Next Condensed" charset="0"/>
                </a:rPr>
                <a:t>2020</a:t>
              </a:r>
              <a:endParaRPr lang="id-ID" sz="12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endParaRPr>
            </a:p>
          </p:txBody>
        </p:sp>
        <p:sp>
          <p:nvSpPr>
            <p:cNvPr id="18475" name="Rectangle 93"/>
            <p:cNvSpPr>
              <a:spLocks noChangeArrowheads="1"/>
            </p:cNvSpPr>
            <p:nvPr/>
          </p:nvSpPr>
          <p:spPr bwMode="auto">
            <a:xfrm>
              <a:off x="7020272" y="1971223"/>
              <a:ext cx="561010" cy="2077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9538" indent="-10953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chemeClr val="bg1"/>
                  </a:solidFill>
                  <a:latin typeface="Avenir Next Condensed"/>
                  <a:ea typeface="Avenir Next Condensed"/>
                  <a:cs typeface="Avenir Next Condensed"/>
                </a:rPr>
                <a:t>2021</a:t>
              </a:r>
              <a:endParaRPr lang="id-ID" altLang="en-US" sz="1200" b="1">
                <a:solidFill>
                  <a:schemeClr val="bg1"/>
                </a:solidFill>
                <a:latin typeface="Avenir Next Condensed"/>
                <a:ea typeface="Avenir Next Condensed"/>
                <a:cs typeface="Avenir Next Condensed"/>
              </a:endParaRPr>
            </a:p>
          </p:txBody>
        </p:sp>
        <p:sp>
          <p:nvSpPr>
            <p:cNvPr id="18476" name="Rectangle 1"/>
            <p:cNvSpPr>
              <a:spLocks noChangeArrowheads="1"/>
            </p:cNvSpPr>
            <p:nvPr/>
          </p:nvSpPr>
          <p:spPr bwMode="auto">
            <a:xfrm>
              <a:off x="5660868" y="1516691"/>
              <a:ext cx="1750779" cy="25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chemeClr val="tx2"/>
                  </a:solidFill>
                  <a:latin typeface="Calibri" panose="020F0502020204030204" pitchFamily="34" charset="0"/>
                  <a:ea typeface="Avenir Next"/>
                  <a:cs typeface="Avenir Next"/>
                </a:rPr>
                <a:t>Batas </a:t>
              </a:r>
              <a:r>
                <a:rPr lang="en-US" altLang="en-US" sz="1600" b="1">
                  <a:solidFill>
                    <a:schemeClr val="tx2"/>
                  </a:solidFill>
                  <a:latin typeface="Calibri" panose="020F0502020204030204" pitchFamily="34" charset="0"/>
                  <a:ea typeface="Avenir Next"/>
                  <a:cs typeface="Avenir Next"/>
                </a:rPr>
                <a:t>Akhir</a:t>
              </a:r>
              <a:r>
                <a:rPr lang="en-US" altLang="en-US" sz="1600">
                  <a:solidFill>
                    <a:schemeClr val="tx2"/>
                  </a:solidFill>
                  <a:latin typeface="Calibri" panose="020F0502020204030204" pitchFamily="34" charset="0"/>
                  <a:ea typeface="Avenir Next"/>
                  <a:cs typeface="Avenir Next"/>
                </a:rPr>
                <a:t> </a:t>
              </a:r>
              <a:r>
                <a:rPr lang="en-US" altLang="en-US" sz="1600" b="1">
                  <a:solidFill>
                    <a:srgbClr val="FF0000"/>
                  </a:solidFill>
                  <a:latin typeface="Calibri" panose="020F0502020204030204" pitchFamily="34" charset="0"/>
                  <a:ea typeface="Avenir Next"/>
                  <a:cs typeface="Avenir Next"/>
                </a:rPr>
                <a:t>PLPG</a:t>
              </a:r>
            </a:p>
          </p:txBody>
        </p:sp>
        <p:sp>
          <p:nvSpPr>
            <p:cNvPr id="18477" name="Rectangle 1"/>
            <p:cNvSpPr>
              <a:spLocks noChangeArrowheads="1"/>
            </p:cNvSpPr>
            <p:nvPr/>
          </p:nvSpPr>
          <p:spPr bwMode="auto">
            <a:xfrm>
              <a:off x="7452319" y="2276467"/>
              <a:ext cx="1567355" cy="484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ea typeface="Avenir Next"/>
                  <a:cs typeface="Avenir Next"/>
                </a:rPr>
                <a:t>Batas </a:t>
              </a:r>
              <a:r>
                <a:rPr lang="en-US" altLang="en-US" b="1">
                  <a:latin typeface="Calibri" panose="020F0502020204030204" pitchFamily="34" charset="0"/>
                  <a:ea typeface="Avenir Next"/>
                  <a:cs typeface="Avenir Next"/>
                </a:rPr>
                <a:t>Akhir</a:t>
              </a:r>
              <a:r>
                <a:rPr lang="en-US" altLang="en-US">
                  <a:latin typeface="Calibri" panose="020F0502020204030204" pitchFamily="34" charset="0"/>
                  <a:ea typeface="Avenir Next"/>
                  <a:cs typeface="Avenir Next"/>
                </a:rPr>
                <a:t> </a:t>
              </a:r>
              <a:r>
                <a:rPr lang="en-US" altLang="en-US" b="1">
                  <a:solidFill>
                    <a:srgbClr val="FF0000"/>
                  </a:solidFill>
                  <a:latin typeface="Calibri" panose="020F0502020204030204" pitchFamily="34" charset="0"/>
                  <a:ea typeface="Avenir Next"/>
                  <a:cs typeface="Avenir Next"/>
                </a:rPr>
                <a:t>UTN</a:t>
              </a:r>
              <a:r>
                <a:rPr lang="id-ID" altLang="en-US" b="1">
                  <a:solidFill>
                    <a:srgbClr val="FF0000"/>
                  </a:solidFill>
                  <a:latin typeface="Calibri" panose="020F0502020204030204" pitchFamily="34" charset="0"/>
                  <a:ea typeface="Avenir Next"/>
                  <a:cs typeface="Avenir Next"/>
                </a:rPr>
                <a:t>/UKG</a:t>
              </a:r>
              <a:endParaRPr lang="en-US" altLang="en-US" b="1">
                <a:solidFill>
                  <a:srgbClr val="FF0000"/>
                </a:solidFill>
                <a:latin typeface="Calibri" panose="020F0502020204030204" pitchFamily="34" charset="0"/>
                <a:ea typeface="Avenir Next"/>
                <a:cs typeface="Avenir Next"/>
              </a:endParaRPr>
            </a:p>
          </p:txBody>
        </p:sp>
      </p:grpSp>
      <p:sp>
        <p:nvSpPr>
          <p:cNvPr id="18465" name="Shape 24"/>
          <p:cNvSpPr>
            <a:spLocks/>
          </p:cNvSpPr>
          <p:nvPr/>
        </p:nvSpPr>
        <p:spPr bwMode="auto">
          <a:xfrm rot="3280223" flipV="1">
            <a:off x="939007" y="4798219"/>
            <a:ext cx="538162" cy="546100"/>
          </a:xfrm>
          <a:custGeom>
            <a:avLst/>
            <a:gdLst>
              <a:gd name="T0" fmla="*/ 0 w 2206703"/>
              <a:gd name="T1" fmla="*/ 0 h 1446845"/>
              <a:gd name="T2" fmla="*/ 0 w 2206703"/>
              <a:gd name="T3" fmla="*/ 2 h 1446845"/>
              <a:gd name="T4" fmla="*/ 0 w 2206703"/>
              <a:gd name="T5" fmla="*/ 5 h 1446845"/>
              <a:gd name="T6" fmla="*/ 0 w 2206703"/>
              <a:gd name="T7" fmla="*/ 2 h 1446845"/>
              <a:gd name="T8" fmla="*/ 0 w 2206703"/>
              <a:gd name="T9" fmla="*/ 5 h 1446845"/>
              <a:gd name="T10" fmla="*/ 0 w 2206703"/>
              <a:gd name="T11" fmla="*/ 0 h 1446845"/>
              <a:gd name="T12" fmla="*/ 0 w 2206703"/>
              <a:gd name="T13" fmla="*/ 1 h 1446845"/>
              <a:gd name="T14" fmla="*/ 0 w 2206703"/>
              <a:gd name="T15" fmla="*/ 2 h 14468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17694720 60000 65536"/>
              <a:gd name="T22" fmla="*/ 0 60000 65536"/>
              <a:gd name="T23" fmla="*/ 5898240 60000 65536"/>
              <a:gd name="T24" fmla="*/ 0 w 2206703"/>
              <a:gd name="T25" fmla="*/ 0 h 1446845"/>
              <a:gd name="T26" fmla="*/ 2206703 w 2206703"/>
              <a:gd name="T27" fmla="*/ 1446845 h 14468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6703" h="1446845">
                <a:moveTo>
                  <a:pt x="0" y="1446845"/>
                </a:moveTo>
                <a:cubicBezTo>
                  <a:pt x="245189" y="803803"/>
                  <a:pt x="829465" y="381807"/>
                  <a:pt x="1752828" y="180856"/>
                </a:cubicBezTo>
                <a:lnTo>
                  <a:pt x="1732450" y="0"/>
                </a:lnTo>
                <a:lnTo>
                  <a:pt x="2206703" y="226504"/>
                </a:lnTo>
                <a:lnTo>
                  <a:pt x="1799794" y="597692"/>
                </a:lnTo>
                <a:lnTo>
                  <a:pt x="1779416" y="416836"/>
                </a:lnTo>
                <a:cubicBezTo>
                  <a:pt x="960923" y="497216"/>
                  <a:pt x="367784" y="840552"/>
                  <a:pt x="0" y="14468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6" name="Shape 24"/>
          <p:cNvSpPr>
            <a:spLocks/>
          </p:cNvSpPr>
          <p:nvPr/>
        </p:nvSpPr>
        <p:spPr bwMode="auto">
          <a:xfrm rot="1412102" flipV="1">
            <a:off x="2625725" y="5689600"/>
            <a:ext cx="369888" cy="530225"/>
          </a:xfrm>
          <a:custGeom>
            <a:avLst/>
            <a:gdLst>
              <a:gd name="T0" fmla="*/ 0 w 2206703"/>
              <a:gd name="T1" fmla="*/ 0 h 1446845"/>
              <a:gd name="T2" fmla="*/ 0 w 2206703"/>
              <a:gd name="T3" fmla="*/ 1 h 1446845"/>
              <a:gd name="T4" fmla="*/ 0 w 2206703"/>
              <a:gd name="T5" fmla="*/ 3 h 1446845"/>
              <a:gd name="T6" fmla="*/ 0 w 2206703"/>
              <a:gd name="T7" fmla="*/ 1 h 1446845"/>
              <a:gd name="T8" fmla="*/ 0 w 2206703"/>
              <a:gd name="T9" fmla="*/ 3 h 1446845"/>
              <a:gd name="T10" fmla="*/ 0 w 2206703"/>
              <a:gd name="T11" fmla="*/ 0 h 1446845"/>
              <a:gd name="T12" fmla="*/ 0 w 2206703"/>
              <a:gd name="T13" fmla="*/ 0 h 1446845"/>
              <a:gd name="T14" fmla="*/ 0 w 2206703"/>
              <a:gd name="T15" fmla="*/ 1 h 14468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17694720 60000 65536"/>
              <a:gd name="T22" fmla="*/ 0 60000 65536"/>
              <a:gd name="T23" fmla="*/ 5898240 60000 65536"/>
              <a:gd name="T24" fmla="*/ 0 w 2206703"/>
              <a:gd name="T25" fmla="*/ 0 h 1446845"/>
              <a:gd name="T26" fmla="*/ 2206703 w 2206703"/>
              <a:gd name="T27" fmla="*/ 1446845 h 14468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6703" h="1446845">
                <a:moveTo>
                  <a:pt x="0" y="1446845"/>
                </a:moveTo>
                <a:cubicBezTo>
                  <a:pt x="245189" y="803803"/>
                  <a:pt x="829465" y="381807"/>
                  <a:pt x="1752828" y="180856"/>
                </a:cubicBezTo>
                <a:lnTo>
                  <a:pt x="1732450" y="0"/>
                </a:lnTo>
                <a:lnTo>
                  <a:pt x="2206703" y="226504"/>
                </a:lnTo>
                <a:lnTo>
                  <a:pt x="1799794" y="597692"/>
                </a:lnTo>
                <a:lnTo>
                  <a:pt x="1779416" y="416836"/>
                </a:lnTo>
                <a:cubicBezTo>
                  <a:pt x="960923" y="497216"/>
                  <a:pt x="367784" y="840552"/>
                  <a:pt x="0" y="14468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 rot="10800000" flipV="1">
            <a:off x="6451600" y="2481263"/>
            <a:ext cx="1473200" cy="762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036638" y="1427163"/>
            <a:ext cx="6675437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"/>
          <p:cNvGrpSpPr/>
          <p:nvPr/>
        </p:nvGrpSpPr>
        <p:grpSpPr>
          <a:xfrm>
            <a:off x="0" y="154732"/>
            <a:ext cx="9144000" cy="725413"/>
            <a:chOff x="0" y="154732"/>
            <a:chExt cx="9144000" cy="725413"/>
          </a:xfrm>
          <a:solidFill>
            <a:srgbClr val="000066"/>
          </a:solidFill>
        </p:grpSpPr>
        <p:sp>
          <p:nvSpPr>
            <p:cNvPr id="2" name="Rectangle 1"/>
            <p:cNvSpPr/>
            <p:nvPr/>
          </p:nvSpPr>
          <p:spPr>
            <a:xfrm>
              <a:off x="0" y="188640"/>
              <a:ext cx="9144000" cy="648072"/>
            </a:xfrm>
            <a:prstGeom prst="rect">
              <a:avLst/>
            </a:prstGeom>
            <a:grp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1" name="TextBox 18"/>
            <p:cNvSpPr txBox="1">
              <a:spLocks noChangeArrowheads="1"/>
            </p:cNvSpPr>
            <p:nvPr/>
          </p:nvSpPr>
          <p:spPr bwMode="auto">
            <a:xfrm>
              <a:off x="467544" y="188640"/>
              <a:ext cx="7983211" cy="64633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id-ID" altLang="en-US" sz="3600" b="1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Avenir Next"/>
                  <a:cs typeface="Avenir Next"/>
                </a:rPr>
                <a:t>Sertifikasi Guru Periode 2005-2015</a:t>
              </a:r>
              <a:endParaRPr lang="id-ID" altLang="en-US" sz="3600" smtClean="0">
                <a:solidFill>
                  <a:schemeClr val="bg1"/>
                </a:solidFill>
                <a:latin typeface="Arial Rounded MT Bold" panose="020F0704030504030204" pitchFamily="34" charset="0"/>
                <a:ea typeface="Avenir Next"/>
                <a:cs typeface="Avenir Next"/>
              </a:endParaRPr>
            </a:p>
          </p:txBody>
        </p:sp>
        <p:sp>
          <p:nvSpPr>
            <p:cNvPr id="18458" name="AutoShape 14" descr="Hasil gambar untuk sedang kuliah"/>
            <p:cNvSpPr>
              <a:spLocks noChangeAspect="1" noChangeArrowheads="1"/>
            </p:cNvSpPr>
            <p:nvPr/>
          </p:nvSpPr>
          <p:spPr bwMode="auto">
            <a:xfrm>
              <a:off x="231775" y="185738"/>
              <a:ext cx="296863" cy="29686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id-ID" altLang="en-US" smtClean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880145"/>
              <a:ext cx="9144000" cy="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0" y="154732"/>
              <a:ext cx="9144000" cy="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 flipV="1">
            <a:off x="1038225" y="1436688"/>
            <a:ext cx="4763" cy="28670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40650" y="1436688"/>
            <a:ext cx="0" cy="28559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00113" y="2060575"/>
            <a:ext cx="7343775" cy="3671888"/>
          </a:xfrm>
          <a:prstGeom prst="round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71563" y="2852738"/>
            <a:ext cx="68405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d-ID" altLang="en-US" sz="3200">
                <a:solidFill>
                  <a:schemeClr val="bg1"/>
                </a:solidFill>
              </a:rPr>
              <a:t>Permendikbud Nomor 29 Tahun 2016 tentang  </a:t>
            </a:r>
            <a:r>
              <a:rPr lang="en-AU" altLang="en-US" sz="3200">
                <a:solidFill>
                  <a:schemeClr val="bg1"/>
                </a:solidFill>
              </a:rPr>
              <a:t>Sertifikasi Bagi Guru yang Diangkat Sebelum </a:t>
            </a:r>
            <a:r>
              <a:rPr lang="id-ID" altLang="en-US" sz="3200">
                <a:solidFill>
                  <a:schemeClr val="bg1"/>
                </a:solidFill>
              </a:rPr>
              <a:t>T</a:t>
            </a:r>
            <a:r>
              <a:rPr lang="en-AU" altLang="en-US" sz="3200">
                <a:solidFill>
                  <a:schemeClr val="bg1"/>
                </a:solidFill>
              </a:rPr>
              <a:t>ahun 2016</a:t>
            </a:r>
            <a:r>
              <a:rPr lang="id-ID" altLang="en-US" sz="3200">
                <a:solidFill>
                  <a:schemeClr val="bg1"/>
                </a:solidFill>
              </a:rPr>
              <a:t>.</a:t>
            </a:r>
            <a:endParaRPr lang="en-US" altLang="en-US" sz="320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0" y="154732"/>
            <a:ext cx="9144000" cy="725413"/>
            <a:chOff x="0" y="154732"/>
            <a:chExt cx="9144000" cy="725413"/>
          </a:xfrm>
          <a:solidFill>
            <a:srgbClr val="000066"/>
          </a:solidFill>
        </p:grpSpPr>
        <p:sp>
          <p:nvSpPr>
            <p:cNvPr id="8" name="Rectangle 7"/>
            <p:cNvSpPr/>
            <p:nvPr/>
          </p:nvSpPr>
          <p:spPr>
            <a:xfrm>
              <a:off x="0" y="188640"/>
              <a:ext cx="9144000" cy="648072"/>
            </a:xfrm>
            <a:prstGeom prst="rect">
              <a:avLst/>
            </a:prstGeom>
            <a:grp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18"/>
            <p:cNvSpPr txBox="1">
              <a:spLocks noChangeArrowheads="1"/>
            </p:cNvSpPr>
            <p:nvPr/>
          </p:nvSpPr>
          <p:spPr bwMode="auto">
            <a:xfrm>
              <a:off x="467544" y="188640"/>
              <a:ext cx="5528308" cy="64633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3600" b="1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Avenir Next"/>
                  <a:cs typeface="Avenir Next"/>
                </a:rPr>
                <a:t>Dasar Hukum Terbaru…</a:t>
              </a:r>
              <a:endParaRPr lang="id-ID" altLang="en-US" sz="3600" smtClean="0">
                <a:solidFill>
                  <a:schemeClr val="bg1"/>
                </a:solidFill>
                <a:latin typeface="Arial Rounded MT Bold" panose="020F0704030504030204" pitchFamily="34" charset="0"/>
                <a:ea typeface="Avenir Next"/>
                <a:cs typeface="Avenir Next"/>
              </a:endParaRPr>
            </a:p>
          </p:txBody>
        </p:sp>
        <p:sp>
          <p:nvSpPr>
            <p:cNvPr id="10" name="AutoShape 14" descr="Hasil gambar untuk sedang kuliah"/>
            <p:cNvSpPr>
              <a:spLocks noChangeAspect="1" noChangeArrowheads="1"/>
            </p:cNvSpPr>
            <p:nvPr/>
          </p:nvSpPr>
          <p:spPr bwMode="auto">
            <a:xfrm>
              <a:off x="231775" y="185738"/>
              <a:ext cx="296863" cy="29686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id-ID" altLang="en-US" smtClean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880145"/>
              <a:ext cx="9144000" cy="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54732"/>
              <a:ext cx="9144000" cy="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00113" y="2060575"/>
            <a:ext cx="7343775" cy="367188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TextBox 24"/>
          <p:cNvSpPr txBox="1">
            <a:spLocks noChangeArrowheads="1"/>
          </p:cNvSpPr>
          <p:nvPr/>
        </p:nvSpPr>
        <p:spPr bwMode="auto">
          <a:xfrm>
            <a:off x="1116013" y="2349500"/>
            <a:ext cx="68405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d-ID" altLang="en-US" sz="2800">
                <a:solidFill>
                  <a:schemeClr val="bg1"/>
                </a:solidFill>
              </a:rPr>
              <a:t>Keputusan </a:t>
            </a:r>
            <a:r>
              <a:rPr lang="en-US" altLang="en-US" sz="2800">
                <a:solidFill>
                  <a:schemeClr val="bg1"/>
                </a:solidFill>
              </a:rPr>
              <a:t>Menteri Riset, Teknologi, dan Pendidikan Tinggi Nomor </a:t>
            </a:r>
            <a:r>
              <a:rPr lang="id-ID" altLang="en-US" sz="2800">
                <a:solidFill>
                  <a:schemeClr val="bg1"/>
                </a:solidFill>
              </a:rPr>
              <a:t> 296/M/KPT/2016 </a:t>
            </a:r>
            <a:r>
              <a:rPr lang="en-US" altLang="en-US" sz="2800">
                <a:solidFill>
                  <a:schemeClr val="bg1"/>
                </a:solidFill>
              </a:rPr>
              <a:t> tentang</a:t>
            </a:r>
            <a:r>
              <a:rPr lang="id-ID" altLang="en-US" sz="2800">
                <a:solidFill>
                  <a:schemeClr val="bg1"/>
                </a:solidFill>
              </a:rPr>
              <a:t> Penetapan Perguruan Tinggi Penyelenggara Sertifikasi Bagi Guru Dalam Jabatan Melalui Program Pendidikan dan Latihan Profesi Guru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154732"/>
            <a:ext cx="9144000" cy="725413"/>
            <a:chOff x="0" y="154732"/>
            <a:chExt cx="9144000" cy="725413"/>
          </a:xfrm>
          <a:solidFill>
            <a:srgbClr val="000066"/>
          </a:solidFill>
        </p:grpSpPr>
        <p:sp>
          <p:nvSpPr>
            <p:cNvPr id="16" name="Rectangle 15"/>
            <p:cNvSpPr/>
            <p:nvPr/>
          </p:nvSpPr>
          <p:spPr>
            <a:xfrm>
              <a:off x="0" y="188640"/>
              <a:ext cx="9144000" cy="648072"/>
            </a:xfrm>
            <a:prstGeom prst="rect">
              <a:avLst/>
            </a:prstGeom>
            <a:grp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467544" y="188640"/>
              <a:ext cx="5528308" cy="64633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3600" b="1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Avenir Next"/>
                  <a:cs typeface="Avenir Next"/>
                </a:rPr>
                <a:t>Dasar Hukum Terbaru…</a:t>
              </a:r>
              <a:endParaRPr lang="id-ID" altLang="en-US" sz="3600" smtClean="0">
                <a:solidFill>
                  <a:schemeClr val="bg1"/>
                </a:solidFill>
                <a:latin typeface="Arial Rounded MT Bold" panose="020F0704030504030204" pitchFamily="34" charset="0"/>
                <a:ea typeface="Avenir Next"/>
                <a:cs typeface="Avenir Next"/>
              </a:endParaRPr>
            </a:p>
          </p:txBody>
        </p:sp>
        <p:sp>
          <p:nvSpPr>
            <p:cNvPr id="18" name="AutoShape 14" descr="Hasil gambar untuk sedang kuliah"/>
            <p:cNvSpPr>
              <a:spLocks noChangeAspect="1" noChangeArrowheads="1"/>
            </p:cNvSpPr>
            <p:nvPr/>
          </p:nvSpPr>
          <p:spPr bwMode="auto">
            <a:xfrm>
              <a:off x="231775" y="185738"/>
              <a:ext cx="296863" cy="29686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id-ID" altLang="en-US" smtClean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0" y="880145"/>
              <a:ext cx="9144000" cy="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154732"/>
              <a:ext cx="9144000" cy="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655888" y="1268413"/>
            <a:ext cx="5689600" cy="5375275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Pentagon 8"/>
          <p:cNvSpPr/>
          <p:nvPr/>
        </p:nvSpPr>
        <p:spPr>
          <a:xfrm>
            <a:off x="3952875" y="1557338"/>
            <a:ext cx="3600450" cy="1198562"/>
          </a:xfrm>
          <a:prstGeom prst="homePlate">
            <a:avLst>
              <a:gd name="adj" fmla="val 149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114300">
              <a:lnSpc>
                <a:spcPct val="85000"/>
              </a:lnSpc>
              <a:defRPr/>
            </a:pPr>
            <a:r>
              <a:rPr lang="id-ID" sz="2800" b="1" dirty="0">
                <a:solidFill>
                  <a:schemeClr val="bg1"/>
                </a:solidFill>
              </a:rPr>
              <a:t>Meningkatkan kompetensi dan profesionalisme guru</a:t>
            </a:r>
          </a:p>
        </p:txBody>
      </p:sp>
      <p:sp>
        <p:nvSpPr>
          <p:cNvPr id="10" name="Pentagon 9"/>
          <p:cNvSpPr/>
          <p:nvPr/>
        </p:nvSpPr>
        <p:spPr>
          <a:xfrm>
            <a:off x="3448050" y="2928938"/>
            <a:ext cx="5011738" cy="1868487"/>
          </a:xfrm>
          <a:prstGeom prst="homePlate">
            <a:avLst>
              <a:gd name="adj" fmla="val 149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5000"/>
              </a:lnSpc>
              <a:defRPr/>
            </a:pPr>
            <a:r>
              <a:rPr lang="id-ID" sz="2800" b="1" dirty="0">
                <a:solidFill>
                  <a:srgbClr val="FFFF00"/>
                </a:solidFill>
              </a:rPr>
              <a:t>Memantapkan penguasaan dan kemampuan guru dalam mengimplementasikan kurikulum dalam pembelajaran</a:t>
            </a:r>
          </a:p>
        </p:txBody>
      </p:sp>
      <p:sp>
        <p:nvSpPr>
          <p:cNvPr id="13" name="Pentagon 12"/>
          <p:cNvSpPr/>
          <p:nvPr/>
        </p:nvSpPr>
        <p:spPr>
          <a:xfrm>
            <a:off x="3808413" y="4941888"/>
            <a:ext cx="3860800" cy="1343025"/>
          </a:xfrm>
          <a:prstGeom prst="homePlate">
            <a:avLst>
              <a:gd name="adj" fmla="val 149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171450">
              <a:lnSpc>
                <a:spcPct val="85000"/>
              </a:lnSpc>
              <a:defRPr/>
            </a:pPr>
            <a:r>
              <a:rPr lang="id-ID" sz="2800" b="1" dirty="0"/>
              <a:t>Menentukan untuk mengikuti UTN/UKG</a:t>
            </a:r>
          </a:p>
        </p:txBody>
      </p:sp>
      <p:sp>
        <p:nvSpPr>
          <p:cNvPr id="16" name="Pentagon 15"/>
          <p:cNvSpPr/>
          <p:nvPr/>
        </p:nvSpPr>
        <p:spPr>
          <a:xfrm>
            <a:off x="539552" y="2780928"/>
            <a:ext cx="2333625" cy="1990725"/>
          </a:xfrm>
          <a:prstGeom prst="homePlate">
            <a:avLst>
              <a:gd name="adj" fmla="val 20791"/>
            </a:avLst>
          </a:prstGeom>
          <a:solidFill>
            <a:srgbClr val="000066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chemeClr val="bg1"/>
                </a:solidFill>
              </a:rPr>
              <a:t>TUJUAN</a:t>
            </a:r>
          </a:p>
          <a:p>
            <a:pPr algn="ctr">
              <a:defRPr/>
            </a:pPr>
            <a:r>
              <a:rPr lang="id-ID" sz="4400" b="1" dirty="0">
                <a:solidFill>
                  <a:schemeClr val="bg1"/>
                </a:solidFill>
              </a:rPr>
              <a:t>PLPG</a:t>
            </a:r>
          </a:p>
        </p:txBody>
      </p:sp>
      <p:sp>
        <p:nvSpPr>
          <p:cNvPr id="59406" name="TextBox 11"/>
          <p:cNvSpPr txBox="1">
            <a:spLocks noChangeArrowheads="1"/>
          </p:cNvSpPr>
          <p:nvPr/>
        </p:nvSpPr>
        <p:spPr bwMode="auto">
          <a:xfrm>
            <a:off x="3304951" y="1772816"/>
            <a:ext cx="571500" cy="70802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d-ID" altLang="en-US" sz="40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9407" name="TextBox 13"/>
          <p:cNvSpPr txBox="1">
            <a:spLocks noChangeArrowheads="1"/>
          </p:cNvSpPr>
          <p:nvPr/>
        </p:nvSpPr>
        <p:spPr bwMode="auto">
          <a:xfrm>
            <a:off x="2800895" y="3429000"/>
            <a:ext cx="571500" cy="70802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d-ID" altLang="en-US" sz="40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273425" y="635635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160935" y="5313263"/>
            <a:ext cx="571500" cy="70802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000" b="1" smtClean="0">
                <a:solidFill>
                  <a:schemeClr val="bg1"/>
                </a:solidFill>
              </a:rPr>
              <a:t>3</a:t>
            </a:r>
            <a:endParaRPr lang="id-ID" altLang="en-US" sz="4000" b="1" smtClean="0">
              <a:solidFill>
                <a:schemeClr val="bg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0" y="154732"/>
            <a:ext cx="9144000" cy="725413"/>
            <a:chOff x="0" y="154732"/>
            <a:chExt cx="9144000" cy="725413"/>
          </a:xfrm>
          <a:solidFill>
            <a:srgbClr val="000066"/>
          </a:solidFill>
        </p:grpSpPr>
        <p:sp>
          <p:nvSpPr>
            <p:cNvPr id="19" name="Rectangle 18"/>
            <p:cNvSpPr/>
            <p:nvPr/>
          </p:nvSpPr>
          <p:spPr>
            <a:xfrm>
              <a:off x="0" y="188640"/>
              <a:ext cx="9144000" cy="648072"/>
            </a:xfrm>
            <a:prstGeom prst="rect">
              <a:avLst/>
            </a:prstGeom>
            <a:grp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467544" y="188640"/>
              <a:ext cx="2147767" cy="64633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3600" b="1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Avenir Next"/>
                  <a:cs typeface="Avenir Next"/>
                </a:rPr>
                <a:t>Tujuan…</a:t>
              </a:r>
              <a:endParaRPr lang="id-ID" altLang="en-US" sz="3600" smtClean="0">
                <a:solidFill>
                  <a:schemeClr val="bg1"/>
                </a:solidFill>
                <a:latin typeface="Arial Rounded MT Bold" panose="020F0704030504030204" pitchFamily="34" charset="0"/>
                <a:ea typeface="Avenir Next"/>
                <a:cs typeface="Avenir Next"/>
              </a:endParaRPr>
            </a:p>
          </p:txBody>
        </p:sp>
        <p:sp>
          <p:nvSpPr>
            <p:cNvPr id="21" name="AutoShape 14" descr="Hasil gambar untuk sedang kuliah"/>
            <p:cNvSpPr>
              <a:spLocks noChangeAspect="1" noChangeArrowheads="1"/>
            </p:cNvSpPr>
            <p:nvPr/>
          </p:nvSpPr>
          <p:spPr bwMode="auto">
            <a:xfrm>
              <a:off x="231775" y="185738"/>
              <a:ext cx="296863" cy="29686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id-ID" altLang="en-US" smtClean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0" y="880145"/>
              <a:ext cx="9144000" cy="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0" y="154732"/>
              <a:ext cx="9144000" cy="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0225" y="2132856"/>
            <a:ext cx="8146231" cy="1872208"/>
          </a:xfrm>
          <a:prstGeom prst="roundRect">
            <a:avLst/>
          </a:prstGeom>
          <a:solidFill>
            <a:srgbClr val="000066"/>
          </a:solidFill>
          <a:effectLst>
            <a:outerShdw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ALUR PELAKSANAAN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SERTIFIKASI GURU MELALUI PLPG</a:t>
            </a:r>
            <a:endParaRPr lang="en-US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7544" y="1340768"/>
            <a:ext cx="1466850" cy="764012"/>
          </a:xfrm>
          <a:prstGeom prst="ellipse">
            <a:avLst/>
          </a:prstGeom>
          <a:solidFill>
            <a:srgbClr val="000066"/>
          </a:solidFill>
          <a:effectLst>
            <a:glow rad="101600">
              <a:schemeClr val="bg1">
                <a:alpha val="60000"/>
              </a:schemeClr>
            </a:glow>
            <a:outerShdw blurRad="165100" dir="8640000" algn="ctr" rotWithShape="0">
              <a:schemeClr val="bg1">
                <a:alpha val="68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Maiandra GD" panose="020E0502030308020204" pitchFamily="34" charset="0"/>
              </a:rPr>
              <a:t>II</a:t>
            </a:r>
            <a:endParaRPr lang="en-US" sz="2400" b="1" dirty="0">
              <a:latin typeface="Maiandra GD" panose="020E0502030308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PAPARAN BUKU 2 &amp; 3 Tahun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9758</TotalTime>
  <Words>1941</Words>
  <Application>Microsoft Office PowerPoint</Application>
  <PresentationFormat>On-screen Show (4:3)</PresentationFormat>
  <Paragraphs>584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Aharoni</vt:lpstr>
      <vt:lpstr>Arial</vt:lpstr>
      <vt:lpstr>Arial Narrow</vt:lpstr>
      <vt:lpstr>Arial Rounded MT Bold</vt:lpstr>
      <vt:lpstr>Avenir Next</vt:lpstr>
      <vt:lpstr>Avenir Next Condensed</vt:lpstr>
      <vt:lpstr>Brush Script MT</vt:lpstr>
      <vt:lpstr>Calibri</vt:lpstr>
      <vt:lpstr>Calibri Light</vt:lpstr>
      <vt:lpstr>Century Gothic</vt:lpstr>
      <vt:lpstr>Lucida Calligraphy</vt:lpstr>
      <vt:lpstr>Maiandra GD</vt:lpstr>
      <vt:lpstr>Wingdings</vt:lpstr>
      <vt:lpstr>Wingdings 2</vt:lpstr>
      <vt:lpstr>Wingdings 3</vt:lpstr>
      <vt:lpstr>Office Theme</vt:lpstr>
      <vt:lpstr>4_Office Theme</vt:lpstr>
      <vt:lpstr>Photo Editor Photo</vt:lpstr>
      <vt:lpstr>SERTIFIKASI GURU  TAHUN 2016 Bahan Penyegaran Instruktur Pendidikan Dan Latihan Profesi Guru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LPTK PENYELENGGARA </vt:lpstr>
      <vt:lpstr>INSTRUKTUR</vt:lpstr>
      <vt:lpstr>INSTRUKTUR</vt:lpstr>
      <vt:lpstr>INSTRUKTUR</vt:lpstr>
      <vt:lpstr>INSTRUKTUR</vt:lpstr>
      <vt:lpstr>STRUKTUR KURIKULUM PLPG</vt:lpstr>
      <vt:lpstr>DESAIN DAN SITUASI PLPG 2016 VS SEKOLAH </vt:lpstr>
      <vt:lpstr>STANDAR MINIMAL KEGIATAN PLPG 2016: (SEJAK 2015) </vt:lpstr>
      <vt:lpstr>DESAIN DAN SITUASI PLPG 2016 VS SEKOLAH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CALON INSTRUKTUR (2 JP) Deskripsi Peningkatan Kualitas Pembelajaran/PLPG</vt:lpstr>
      <vt:lpstr>RUBRIK PENILAIAN DESKRIPSI CALON INSTRUKTUR</vt:lpstr>
      <vt:lpstr>Rencana Pembelajaran dalam PLPG 2016</vt:lpstr>
      <vt:lpstr>PowerPoint Presentation</vt:lpstr>
    </vt:vector>
  </TitlesOfParts>
  <Company>Tim Srgur (Konsorsium Sertifuikasi Guru)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Buku 2 Sergur 2009</dc:subject>
  <dc:creator>Ismet Basuki Prof Dr</dc:creator>
  <cp:keywords>Juknis Sergur 2009</cp:keywords>
  <dc:description>Naskah Buku 2 Sergur 2008 dan Power Point disiapkan oleh Dr. Ismet Basuki</dc:description>
  <cp:lastModifiedBy>windows8</cp:lastModifiedBy>
  <cp:revision>1701</cp:revision>
  <dcterms:created xsi:type="dcterms:W3CDTF">2009-03-15T09:30:37Z</dcterms:created>
  <dcterms:modified xsi:type="dcterms:W3CDTF">2016-09-26T03:37:25Z</dcterms:modified>
</cp:coreProperties>
</file>